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sldIdLst>
    <p:sldId id="256" r:id="rId3"/>
  </p:sldIdLst>
  <p:sldSz cx="7561263" cy="10693400"/>
  <p:notesSz cx="6735763" cy="9866313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9">
          <p15:clr>
            <a:srgbClr val="A4A3A4"/>
          </p15:clr>
        </p15:guide>
        <p15:guide id="2" orient="horz" pos="6725">
          <p15:clr>
            <a:srgbClr val="A4A3A4"/>
          </p15:clr>
        </p15:guide>
        <p15:guide id="3" orient="horz" pos="3368">
          <p15:clr>
            <a:srgbClr val="A4A3A4"/>
          </p15:clr>
        </p15:guide>
        <p15:guide id="4" orient="horz" pos="11">
          <p15:clr>
            <a:srgbClr val="A4A3A4"/>
          </p15:clr>
        </p15:guide>
        <p15:guide id="5" orient="horz" pos="1145">
          <p15:clr>
            <a:srgbClr val="A4A3A4"/>
          </p15:clr>
        </p15:guide>
        <p15:guide id="6" orient="horz" pos="4457">
          <p15:clr>
            <a:srgbClr val="A4A3A4"/>
          </p15:clr>
        </p15:guide>
        <p15:guide id="7" orient="horz" pos="5591">
          <p15:clr>
            <a:srgbClr val="A4A3A4"/>
          </p15:clr>
        </p15:guide>
        <p15:guide id="8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CDABC9"/>
    <a:srgbClr val="FF6600"/>
    <a:srgbClr val="99CC00"/>
    <a:srgbClr val="99FF99"/>
    <a:srgbClr val="33CC33"/>
    <a:srgbClr val="939531"/>
    <a:srgbClr val="FFFF66"/>
    <a:srgbClr val="009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56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3570" y="72"/>
      </p:cViewPr>
      <p:guideLst>
        <p:guide orient="horz" pos="2279"/>
        <p:guide orient="horz" pos="6725"/>
        <p:guide orient="horz" pos="3368"/>
        <p:guide orient="horz" pos="11"/>
        <p:guide orient="horz" pos="1145"/>
        <p:guide orient="horz" pos="4457"/>
        <p:guide orient="horz" pos="5591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2" Target="slideMasters/slideMaster1.xml" Type="http://schemas.openxmlformats.org/officeDocument/2006/relationships/slideMaster"/><Relationship Id="rId3" Target="slides/slide1.xml" Type="http://schemas.openxmlformats.org/officeDocument/2006/relationships/slide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図プレースホルダー 18"/>
          <p:cNvSpPr>
            <a:spLocks noGrp="1"/>
          </p:cNvSpPr>
          <p:nvPr>
            <p:ph type="pic" sz="quarter" idx="10" hasCustomPrompt="1"/>
          </p:nvPr>
        </p:nvSpPr>
        <p:spPr>
          <a:xfrm>
            <a:off x="2686050" y="6365684"/>
            <a:ext cx="982663" cy="1055688"/>
          </a:xfrm>
          <a:blipFill dpi="0"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428372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38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582052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4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7F4BE5E-49AD-4A1F-899F-27EDDE3EAFD8}" type="datetimeFigureOut">
              <a:rPr lang="ja-JP" altLang="en-US" smtClean="0"/>
              <a:pPr/>
              <a:t>2026/9/28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4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332BD8D6-8B9A-449D-A6F9-F5811F654A4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69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xStyles>
    <p:titleStyle>
      <a:lvl1pPr algn="ctr" defTabSz="1043056" rtl="0" eaLnBrk="1" latinLnBrk="0" hangingPunct="1">
        <a:spcBef>
          <a:spcPct val="0"/>
        </a:spcBef>
        <a:buNone/>
        <a:defRPr kumimoji="1" sz="50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3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32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7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kumimoji="1" sz="2300" kern="1200">
          <a:solidFill>
            <a:schemeClr val="tx1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4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方形/長方形 52"/>
          <p:cNvSpPr/>
          <p:nvPr/>
        </p:nvSpPr>
        <p:spPr>
          <a:xfrm>
            <a:off x="14765" y="1655"/>
            <a:ext cx="7533553" cy="106934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7" name="正方形/長方形 66"/>
          <p:cNvSpPr/>
          <p:nvPr/>
        </p:nvSpPr>
        <p:spPr>
          <a:xfrm>
            <a:off x="1896163" y="-122601"/>
            <a:ext cx="4943203" cy="951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3200"/>
              </a:lnSpc>
            </a:pPr>
            <a:endParaRPr lang="en-US" altLang="ja-JP" sz="2200" b="1" u="sng" dirty="0">
              <a:ln w="11430"/>
              <a:solidFill>
                <a:schemeClr val="accent1">
                  <a:lumMod val="20000"/>
                  <a:lumOff val="80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>
              <a:lnSpc>
                <a:spcPts val="3500"/>
              </a:lnSpc>
            </a:pPr>
            <a:r>
              <a:rPr lang="ja-JP" altLang="en-US" sz="4000" b="1" u="sng" dirty="0">
                <a:ln w="11430"/>
                <a:solidFill>
                  <a:schemeClr val="bg2">
                    <a:lumMod val="1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がんサロンのご案内</a:t>
            </a:r>
            <a:endParaRPr lang="en-US" altLang="ja-JP" sz="4000" b="1" u="sng" dirty="0">
              <a:ln w="11430"/>
              <a:solidFill>
                <a:schemeClr val="bg2">
                  <a:lumMod val="10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41" name="正方形/長方形 140"/>
          <p:cNvSpPr/>
          <p:nvPr/>
        </p:nvSpPr>
        <p:spPr>
          <a:xfrm>
            <a:off x="4146698" y="5872387"/>
            <a:ext cx="1130808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がん相談</a:t>
            </a:r>
            <a:endParaRPr lang="en-US" altLang="ja-JP" sz="8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ctr"/>
            <a:r>
              <a:rPr lang="ja-JP" altLang="en-US" sz="800" b="1" dirty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支援センター</a:t>
            </a:r>
            <a:endParaRPr lang="en-US" altLang="ja-JP" sz="800" b="1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142" name="円/楕円 141"/>
          <p:cNvSpPr/>
          <p:nvPr/>
        </p:nvSpPr>
        <p:spPr>
          <a:xfrm>
            <a:off x="3774558" y="5699051"/>
            <a:ext cx="808074" cy="44656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260607" y="9177613"/>
            <a:ext cx="3203896" cy="2200602"/>
          </a:xfrm>
          <a:prstGeom prst="rect">
            <a:avLst/>
          </a:prstGeom>
          <a:noFill/>
          <a:ln w="44450" cmpd="dbl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b="1" u="sng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☆お問い合わせ先☆</a:t>
            </a:r>
            <a:endParaRPr lang="en-US" altLang="ja-JP" sz="1200" b="1" u="sng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1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 </a:t>
            </a:r>
            <a:r>
              <a:rPr lang="ja-JP" altLang="en-US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東広島医療センター医療相談支援センター</a:t>
            </a:r>
            <a:endParaRPr lang="en-US" altLang="ja-JP" sz="12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Tell</a:t>
            </a:r>
            <a:r>
              <a:rPr lang="ja-JP" altLang="en-US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：</a:t>
            </a:r>
            <a:r>
              <a:rPr lang="en-US" altLang="ja-JP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082-423-2176</a:t>
            </a:r>
            <a:r>
              <a:rPr lang="ja-JP" altLang="en-US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（代表）</a:t>
            </a:r>
            <a:endParaRPr lang="en-US" altLang="ja-JP" sz="12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Mail : 509-iryosoudan@mail.hosp.go.jp</a:t>
            </a:r>
          </a:p>
          <a:p>
            <a:pPr>
              <a:lnSpc>
                <a:spcPct val="150000"/>
              </a:lnSpc>
            </a:pPr>
            <a:r>
              <a:rPr lang="ja-JP" altLang="en-US" sz="12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  <a:cs typeface="メイリオ" pitchFamily="50" charset="-128"/>
              </a:rPr>
              <a:t>担当：がん相談員</a:t>
            </a:r>
            <a:endParaRPr lang="en-US" altLang="ja-JP" sz="12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1100" b="1" dirty="0"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pPr>
              <a:lnSpc>
                <a:spcPts val="1200"/>
              </a:lnSpc>
            </a:pPr>
            <a:endParaRPr kumimoji="1" lang="en-US" altLang="ja-JP" sz="1100" b="1" dirty="0"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endParaRPr kumimoji="1" lang="en-US" altLang="ja-JP" sz="1100" b="1" dirty="0"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  <a:p>
            <a:endParaRPr kumimoji="1" lang="ja-JP" altLang="en-US" sz="1600" b="1" dirty="0">
              <a:latin typeface="HG丸ｺﾞｼｯｸM-PRO" pitchFamily="50" charset="-128"/>
              <a:ea typeface="HG丸ｺﾞｼｯｸM-PRO" pitchFamily="50" charset="-128"/>
              <a:cs typeface="メイリオ" pitchFamily="50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55" t="5449" r="46673" b="56556"/>
          <a:stretch/>
        </p:blipFill>
        <p:spPr>
          <a:xfrm>
            <a:off x="4458257" y="7727372"/>
            <a:ext cx="2742456" cy="2706512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sp>
        <p:nvSpPr>
          <p:cNvPr id="32" name="テキスト ボックス 34"/>
          <p:cNvSpPr txBox="1"/>
          <p:nvPr/>
        </p:nvSpPr>
        <p:spPr>
          <a:xfrm>
            <a:off x="6223912" y="8869640"/>
            <a:ext cx="297369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900" b="1" dirty="0">
                <a:solidFill>
                  <a:sysClr val="windowText" lastClr="000000"/>
                </a:solidFill>
              </a:rPr>
              <a:t>玄関</a:t>
            </a:r>
          </a:p>
        </p:txBody>
      </p:sp>
      <p:sp>
        <p:nvSpPr>
          <p:cNvPr id="33" name="テキスト ボックス 2"/>
          <p:cNvSpPr txBox="1"/>
          <p:nvPr/>
        </p:nvSpPr>
        <p:spPr>
          <a:xfrm>
            <a:off x="5401625" y="8929627"/>
            <a:ext cx="761747" cy="230832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900" b="1" dirty="0">
                <a:solidFill>
                  <a:sysClr val="windowText" lastClr="000000"/>
                </a:solidFill>
              </a:rPr>
              <a:t>外来診療棟</a:t>
            </a:r>
          </a:p>
        </p:txBody>
      </p:sp>
      <p:sp>
        <p:nvSpPr>
          <p:cNvPr id="35" name="テキスト ボックス 3"/>
          <p:cNvSpPr txBox="1"/>
          <p:nvPr/>
        </p:nvSpPr>
        <p:spPr>
          <a:xfrm>
            <a:off x="4916125" y="8942220"/>
            <a:ext cx="424960" cy="230832"/>
          </a:xfrm>
          <a:prstGeom prst="rect">
            <a:avLst/>
          </a:prstGeom>
          <a:solidFill>
            <a:schemeClr val="bg1"/>
          </a:solidFill>
          <a:ln w="22225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900" b="1" dirty="0">
                <a:solidFill>
                  <a:sysClr val="windowText" lastClr="000000"/>
                </a:solidFill>
              </a:rPr>
              <a:t>病棟</a:t>
            </a:r>
          </a:p>
        </p:txBody>
      </p:sp>
      <p:sp>
        <p:nvSpPr>
          <p:cNvPr id="37" name="円/楕円 36"/>
          <p:cNvSpPr/>
          <p:nvPr/>
        </p:nvSpPr>
        <p:spPr>
          <a:xfrm>
            <a:off x="5839388" y="7796609"/>
            <a:ext cx="1148316" cy="27756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7"/>
          <p:cNvSpPr txBox="1"/>
          <p:nvPr/>
        </p:nvSpPr>
        <p:spPr>
          <a:xfrm>
            <a:off x="5972009" y="7810464"/>
            <a:ext cx="1009934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00" b="1" dirty="0">
                <a:latin typeface="HG丸ｺﾞｼｯｸM-PRO" pitchFamily="50" charset="-128"/>
                <a:ea typeface="HG丸ｺﾞｼｯｸM-PRO" pitchFamily="50" charset="-128"/>
              </a:rPr>
              <a:t>研修センター</a:t>
            </a:r>
          </a:p>
        </p:txBody>
      </p:sp>
      <p:sp>
        <p:nvSpPr>
          <p:cNvPr id="47" name="正方形/長方形 46"/>
          <p:cNvSpPr/>
          <p:nvPr/>
        </p:nvSpPr>
        <p:spPr bwMode="auto">
          <a:xfrm>
            <a:off x="5539564" y="9750057"/>
            <a:ext cx="574158" cy="435933"/>
          </a:xfrm>
          <a:prstGeom prst="rect">
            <a:avLst/>
          </a:prstGeom>
          <a:solidFill>
            <a:srgbClr val="FF0000">
              <a:alpha val="58824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18288" tIns="0" rIns="0" bIns="0" rtlCol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49" name="テキスト ボックス 33"/>
          <p:cNvSpPr txBox="1"/>
          <p:nvPr/>
        </p:nvSpPr>
        <p:spPr>
          <a:xfrm>
            <a:off x="5592728" y="9806439"/>
            <a:ext cx="478463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800" b="1" dirty="0">
                <a:solidFill>
                  <a:sysClr val="windowText" lastClr="000000"/>
                </a:solidFill>
              </a:rPr>
              <a:t>ヘ　リポート</a:t>
            </a:r>
          </a:p>
        </p:txBody>
      </p:sp>
      <p:sp>
        <p:nvSpPr>
          <p:cNvPr id="48" name="テキスト ボックス 7"/>
          <p:cNvSpPr txBox="1"/>
          <p:nvPr/>
        </p:nvSpPr>
        <p:spPr>
          <a:xfrm>
            <a:off x="4816709" y="10064060"/>
            <a:ext cx="1009934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50" dirty="0">
                <a:latin typeface="HG丸ｺﾞｼｯｸM-PRO" pitchFamily="50" charset="-128"/>
                <a:ea typeface="HG丸ｺﾞｼｯｸM-PRO" pitchFamily="50" charset="-128"/>
              </a:rPr>
              <a:t>大沢田池</a:t>
            </a:r>
            <a:endParaRPr kumimoji="1" lang="ja-JP" altLang="en-US" sz="105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6782831" y="8874989"/>
            <a:ext cx="369332" cy="91759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1200" dirty="0"/>
              <a:t>外来駐車場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4346075" y="7748023"/>
            <a:ext cx="1531092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b="1" dirty="0">
                <a:solidFill>
                  <a:schemeClr val="bg2">
                    <a:lumMod val="1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〈</a:t>
            </a:r>
            <a:r>
              <a:rPr lang="ja-JP" altLang="en-US" b="1" dirty="0">
                <a:solidFill>
                  <a:schemeClr val="bg2">
                    <a:lumMod val="1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研修センター図</a:t>
            </a:r>
            <a:r>
              <a:rPr lang="en-US" altLang="ja-JP" b="1" dirty="0">
                <a:solidFill>
                  <a:schemeClr val="bg2">
                    <a:lumMod val="1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〉</a:t>
            </a:r>
            <a:endParaRPr kumimoji="1" lang="ja-JP" altLang="en-US" b="1" dirty="0">
              <a:solidFill>
                <a:schemeClr val="bg2">
                  <a:lumMod val="10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348638" y="3849582"/>
            <a:ext cx="6865805" cy="3492653"/>
          </a:xfrm>
          <a:prstGeom prst="roundRect">
            <a:avLst>
              <a:gd name="adj" fmla="val 5860"/>
            </a:avLst>
          </a:prstGeom>
          <a:solidFill>
            <a:schemeClr val="bg1"/>
          </a:solidFill>
          <a:ln w="50800" cmpd="sng">
            <a:solidFill>
              <a:schemeClr val="accent4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B020568D-D5DC-96DD-3DC8-F1239C85A1CE}"/>
              </a:ext>
            </a:extLst>
          </p:cNvPr>
          <p:cNvSpPr/>
          <p:nvPr/>
        </p:nvSpPr>
        <p:spPr>
          <a:xfrm>
            <a:off x="523259" y="949951"/>
            <a:ext cx="6514744" cy="2380458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8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000" b="1" dirty="0">
                <a:solidFill>
                  <a:schemeClr val="tx1"/>
                </a:solidFill>
              </a:rPr>
              <a:t>　</a:t>
            </a:r>
            <a:r>
              <a:rPr lang="ja-JP" altLang="en-US" sz="3200" b="1" dirty="0">
                <a:solidFill>
                  <a:schemeClr val="accent5">
                    <a:lumMod val="50000"/>
                  </a:schemeClr>
                </a:solidFill>
              </a:rPr>
              <a:t>「すわったまんまヨガ」体験会</a:t>
            </a:r>
            <a:endParaRPr lang="en-US" altLang="ja-JP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</a:rPr>
              <a:t>がん経験者とそのご家族を対象にした</a:t>
            </a:r>
            <a:endParaRPr lang="en-US" altLang="ja-JP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</a:rPr>
              <a:t>椅子に座ったまま行う　やさしいヨガです</a:t>
            </a:r>
            <a:endParaRPr lang="en-US" altLang="ja-JP" sz="1000" b="1" dirty="0">
              <a:solidFill>
                <a:srgbClr val="C00000"/>
              </a:solidFill>
            </a:endParaRPr>
          </a:p>
          <a:p>
            <a:pPr algn="ctr"/>
            <a:endParaRPr lang="en-US" altLang="ja-JP" sz="1000" b="1" dirty="0">
              <a:solidFill>
                <a:srgbClr val="C00000"/>
              </a:solidFill>
            </a:endParaRPr>
          </a:p>
          <a:p>
            <a:pPr algn="ctr"/>
            <a:r>
              <a:rPr lang="ja-JP" altLang="en-US" sz="1400" b="1" dirty="0">
                <a:solidFill>
                  <a:schemeClr val="tx1"/>
                </a:solidFill>
              </a:rPr>
              <a:t>広島県がんピアサポーター</a:t>
            </a:r>
            <a:br>
              <a:rPr lang="ja-JP" altLang="en-US" sz="1400" b="1" dirty="0">
                <a:solidFill>
                  <a:schemeClr val="tx1"/>
                </a:solidFill>
              </a:rPr>
            </a:br>
            <a:r>
              <a:rPr lang="ja-JP" altLang="en-US" sz="1400" b="1" dirty="0">
                <a:solidFill>
                  <a:schemeClr val="tx1"/>
                </a:solidFill>
              </a:rPr>
              <a:t>一般社団法人</a:t>
            </a:r>
            <a:r>
              <a:rPr lang="en-US" altLang="ja-JP" sz="1400" b="1" dirty="0">
                <a:solidFill>
                  <a:schemeClr val="tx1"/>
                </a:solidFill>
              </a:rPr>
              <a:t>BCY</a:t>
            </a:r>
            <a:r>
              <a:rPr lang="ja-JP" altLang="en-US" sz="1400" b="1" dirty="0">
                <a:solidFill>
                  <a:schemeClr val="tx1"/>
                </a:solidFill>
              </a:rPr>
              <a:t>乳がんヨガ講師</a:t>
            </a:r>
            <a:br>
              <a:rPr lang="ja-JP" altLang="en-US" sz="1600" b="1" dirty="0">
                <a:solidFill>
                  <a:schemeClr val="tx1"/>
                </a:solidFill>
              </a:rPr>
            </a:br>
            <a:r>
              <a:rPr lang="ja-JP" altLang="en-US" sz="2400" b="1" dirty="0">
                <a:solidFill>
                  <a:schemeClr val="tx1"/>
                </a:solidFill>
              </a:rPr>
              <a:t>松本久美子　</a:t>
            </a:r>
            <a:r>
              <a:rPr lang="ja-JP" altLang="en-US" sz="1600" b="1" dirty="0">
                <a:solidFill>
                  <a:schemeClr val="tx1"/>
                </a:solidFill>
              </a:rPr>
              <a:t>様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6D6DE0-E820-A85D-2E8B-B0F3D8802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898" y="8929627"/>
            <a:ext cx="776866" cy="165658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E6EAF5A-DC52-FBFA-348B-65B111CD67E0}"/>
              </a:ext>
            </a:extLst>
          </p:cNvPr>
          <p:cNvGrpSpPr/>
          <p:nvPr/>
        </p:nvGrpSpPr>
        <p:grpSpPr>
          <a:xfrm>
            <a:off x="189035" y="7748023"/>
            <a:ext cx="3515062" cy="1523923"/>
            <a:chOff x="181611" y="7014332"/>
            <a:chExt cx="3105183" cy="186899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吹き出し: 円形 4">
              <a:extLst>
                <a:ext uri="{FF2B5EF4-FFF2-40B4-BE49-F238E27FC236}">
                  <a16:creationId xmlns:a16="http://schemas.microsoft.com/office/drawing/2014/main" id="{D41D20F5-BFCF-1E3A-A8CD-C7BF4847C58F}"/>
                </a:ext>
              </a:extLst>
            </p:cNvPr>
            <p:cNvSpPr/>
            <p:nvPr/>
          </p:nvSpPr>
          <p:spPr>
            <a:xfrm>
              <a:off x="181611" y="7014332"/>
              <a:ext cx="3105183" cy="1868991"/>
            </a:xfrm>
            <a:prstGeom prst="wedgeEllipseCallout">
              <a:avLst>
                <a:gd name="adj1" fmla="val 43903"/>
                <a:gd name="adj2" fmla="val 4608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noFill/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E712FD2D-9D84-CCBA-A5D2-8241A5BE1A32}"/>
                </a:ext>
              </a:extLst>
            </p:cNvPr>
            <p:cNvSpPr txBox="1"/>
            <p:nvPr/>
          </p:nvSpPr>
          <p:spPr>
            <a:xfrm>
              <a:off x="404874" y="7260234"/>
              <a:ext cx="2865536" cy="1077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☆</a:t>
              </a:r>
              <a:r>
                <a:rPr kumimoji="1" lang="ja-JP" altLang="en-US" sz="1600" b="1" u="sng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入院中</a:t>
              </a:r>
              <a:r>
                <a:rPr kumimoji="1" lang="ja-JP" altLang="en-US" sz="1600" b="1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の方の参加はご遠慮</a:t>
              </a:r>
              <a:endParaRPr kumimoji="1" lang="en-US" altLang="ja-JP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  <a:p>
              <a:r>
                <a:rPr kumimoji="1" lang="ja-JP" altLang="en-US" sz="1600" b="1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　ください。</a:t>
              </a:r>
              <a:endParaRPr kumimoji="1" lang="en-US" altLang="ja-JP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  <a:p>
              <a:r>
                <a:rPr lang="ja-JP" altLang="en-US" sz="1600" b="1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☆</a:t>
              </a:r>
              <a:r>
                <a:rPr kumimoji="1" lang="ja-JP" altLang="en-US" sz="1600" b="1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発熱等、症状がある場合</a:t>
              </a:r>
              <a:endParaRPr kumimoji="1" lang="en-US" altLang="ja-JP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  <a:p>
              <a:r>
                <a:rPr kumimoji="1" lang="ja-JP" altLang="en-US" sz="1600" b="1" dirty="0">
                  <a:solidFill>
                    <a:schemeClr val="bg2">
                      <a:lumMod val="25000"/>
                    </a:schemeClr>
                  </a:solidFill>
                  <a:latin typeface="HG丸ｺﾞｼｯｸM-PRO" pitchFamily="50" charset="-128"/>
                  <a:ea typeface="HG丸ｺﾞｼｯｸM-PRO" pitchFamily="50" charset="-128"/>
                </a:rPr>
                <a:t>　には参加をご遠慮ください。</a:t>
              </a:r>
              <a:endParaRPr kumimoji="1" lang="ja-JP" altLang="en-US" sz="1600" b="1" dirty="0"/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CB4646-EDDC-C5FF-3513-04EA149FA840}"/>
              </a:ext>
            </a:extLst>
          </p:cNvPr>
          <p:cNvSpPr txBox="1"/>
          <p:nvPr/>
        </p:nvSpPr>
        <p:spPr>
          <a:xfrm>
            <a:off x="711748" y="4046807"/>
            <a:ext cx="640486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chemeClr val="bg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日　時</a:t>
            </a:r>
            <a:r>
              <a:rPr kumimoji="1"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lang="ja-JP" altLang="en-US" sz="3200" b="1" u="sng" dirty="0">
                <a:latin typeface="HG丸ｺﾞｼｯｸM-PRO" pitchFamily="50" charset="-128"/>
                <a:ea typeface="HG丸ｺﾞｼｯｸM-PRO" pitchFamily="50" charset="-128"/>
              </a:rPr>
              <a:t>令和</a:t>
            </a:r>
            <a:r>
              <a:rPr lang="en-US" altLang="ja-JP" sz="3200" b="1" u="sng" dirty="0">
                <a:latin typeface="HG丸ｺﾞｼｯｸM-PRO" pitchFamily="50" charset="-128"/>
                <a:ea typeface="HG丸ｺﾞｼｯｸM-PRO" pitchFamily="50" charset="-128"/>
              </a:rPr>
              <a:t>8</a:t>
            </a:r>
            <a:r>
              <a:rPr kumimoji="1" lang="ja-JP" altLang="en-US" sz="3200" b="1" u="sng" dirty="0">
                <a:latin typeface="HG丸ｺﾞｼｯｸM-PRO" pitchFamily="50" charset="-128"/>
                <a:ea typeface="HG丸ｺﾞｼｯｸM-PRO" pitchFamily="50" charset="-128"/>
              </a:rPr>
              <a:t>年</a:t>
            </a:r>
            <a:r>
              <a:rPr kumimoji="1" lang="en-US" altLang="ja-JP" sz="3200" b="1" u="sng" dirty="0">
                <a:latin typeface="HG丸ｺﾞｼｯｸM-PRO" pitchFamily="50" charset="-128"/>
                <a:ea typeface="HG丸ｺﾞｼｯｸM-PRO" pitchFamily="50" charset="-128"/>
              </a:rPr>
              <a:t>10</a:t>
            </a:r>
            <a:r>
              <a:rPr kumimoji="1" lang="ja-JP" altLang="en-US" sz="3200" b="1" u="sng" dirty="0">
                <a:latin typeface="HG丸ｺﾞｼｯｸM-PRO" pitchFamily="50" charset="-128"/>
                <a:ea typeface="HG丸ｺﾞｼｯｸM-PRO" pitchFamily="50" charset="-128"/>
              </a:rPr>
              <a:t>月</a:t>
            </a:r>
            <a:r>
              <a:rPr kumimoji="1" lang="en-US" altLang="ja-JP" sz="3200" b="1" u="sng" dirty="0">
                <a:latin typeface="HG丸ｺﾞｼｯｸM-PRO" pitchFamily="50" charset="-128"/>
                <a:ea typeface="HG丸ｺﾞｼｯｸM-PRO" pitchFamily="50" charset="-128"/>
              </a:rPr>
              <a:t>14</a:t>
            </a:r>
            <a:r>
              <a:rPr kumimoji="1" lang="ja-JP" altLang="en-US" sz="3200" b="1" u="sng" dirty="0">
                <a:latin typeface="HG丸ｺﾞｼｯｸM-PRO" pitchFamily="50" charset="-128"/>
                <a:ea typeface="HG丸ｺﾞｼｯｸM-PRO" pitchFamily="50" charset="-128"/>
              </a:rPr>
              <a:t>日</a:t>
            </a:r>
            <a:r>
              <a:rPr kumimoji="1" lang="en-US" altLang="ja-JP" sz="3200" b="1" u="sng" dirty="0"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kumimoji="1" lang="ja-JP" altLang="en-US" sz="3200" b="1" u="sng" dirty="0">
                <a:latin typeface="HG丸ｺﾞｼｯｸM-PRO" pitchFamily="50" charset="-128"/>
                <a:ea typeface="HG丸ｺﾞｼｯｸM-PRO" pitchFamily="50" charset="-128"/>
              </a:rPr>
              <a:t>水</a:t>
            </a:r>
            <a:r>
              <a:rPr kumimoji="1" lang="en-US" altLang="ja-JP" sz="3200" b="1" u="sng" dirty="0">
                <a:latin typeface="HG丸ｺﾞｼｯｸM-PRO" pitchFamily="50" charset="-128"/>
                <a:ea typeface="HG丸ｺﾞｼｯｸM-PRO" pitchFamily="50" charset="-128"/>
              </a:rPr>
              <a:t>)</a:t>
            </a:r>
            <a:endParaRPr kumimoji="1" lang="en-US" altLang="ja-JP" sz="3200" b="1" u="sng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　　　   </a:t>
            </a:r>
            <a:r>
              <a:rPr lang="en-US" altLang="ja-JP" sz="2400" b="1" dirty="0">
                <a:latin typeface="HG丸ｺﾞｼｯｸM-PRO" pitchFamily="50" charset="-128"/>
                <a:ea typeface="HG丸ｺﾞｼｯｸM-PRO" pitchFamily="50" charset="-128"/>
              </a:rPr>
              <a:t>14</a:t>
            </a: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lang="en-US" altLang="ja-JP" sz="2400" b="1" dirty="0">
                <a:latin typeface="HG丸ｺﾞｼｯｸM-PRO" pitchFamily="50" charset="-128"/>
                <a:ea typeface="HG丸ｺﾞｼｯｸM-PRO" pitchFamily="50" charset="-128"/>
              </a:rPr>
              <a:t>00</a:t>
            </a: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2400" b="1" dirty="0">
                <a:latin typeface="HG丸ｺﾞｼｯｸM-PRO" pitchFamily="50" charset="-128"/>
                <a:ea typeface="HG丸ｺﾞｼｯｸM-PRO" pitchFamily="50" charset="-128"/>
              </a:rPr>
              <a:t>15</a:t>
            </a: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lang="en-US" altLang="ja-JP" sz="2400" b="1" dirty="0">
                <a:latin typeface="HG丸ｺﾞｼｯｸM-PRO" pitchFamily="50" charset="-128"/>
                <a:ea typeface="HG丸ｺﾞｼｯｸM-PRO" pitchFamily="50" charset="-128"/>
              </a:rPr>
              <a:t>00(</a:t>
            </a: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約</a:t>
            </a:r>
            <a:r>
              <a:rPr lang="en-US" altLang="ja-JP" sz="2400" b="1" dirty="0">
                <a:latin typeface="HG丸ｺﾞｼｯｸM-PRO" pitchFamily="50" charset="-128"/>
                <a:ea typeface="HG丸ｺﾞｼｯｸM-PRO" pitchFamily="50" charset="-128"/>
              </a:rPr>
              <a:t>1</a:t>
            </a: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時間</a:t>
            </a:r>
            <a:r>
              <a:rPr lang="en-US" altLang="ja-JP" sz="2400" b="1" dirty="0">
                <a:latin typeface="HG丸ｺﾞｼｯｸM-PRO" pitchFamily="50" charset="-128"/>
                <a:ea typeface="HG丸ｺﾞｼｯｸM-PRO" pitchFamily="50" charset="-128"/>
              </a:rPr>
              <a:t>)</a:t>
            </a:r>
          </a:p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chemeClr val="bg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場　所</a:t>
            </a:r>
            <a:r>
              <a:rPr lang="ja-JP" altLang="en-US" sz="2400" b="1" dirty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lang="ja-JP" altLang="en-US" sz="2000" b="1" dirty="0">
                <a:latin typeface="HG丸ｺﾞｼｯｸM-PRO" pitchFamily="50" charset="-128"/>
                <a:ea typeface="HG丸ｺﾞｼｯｸM-PRO" pitchFamily="50" charset="-128"/>
              </a:rPr>
              <a:t>東広島医療センター　研修センター（大）</a:t>
            </a:r>
            <a:endParaRPr lang="en-US" altLang="ja-JP" sz="2000" b="1" dirty="0">
              <a:solidFill>
                <a:schemeClr val="accent2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　　　　　　　　　　　予約不要です</a:t>
            </a:r>
            <a:endParaRPr lang="en-US" altLang="ja-JP" sz="2000" b="1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800" b="1" dirty="0">
                <a:solidFill>
                  <a:schemeClr val="accent2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　　　　　</a:t>
            </a:r>
            <a:endParaRPr lang="en-US" altLang="ja-JP" sz="1800" b="1" dirty="0">
              <a:solidFill>
                <a:schemeClr val="accent2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800" b="1" dirty="0">
                <a:solidFill>
                  <a:schemeClr val="accent2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　　　　　　</a:t>
            </a:r>
            <a:endParaRPr lang="en-US" altLang="ja-JP" sz="18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AFC6807-A3A1-129E-9473-A50625BEBFBA}"/>
              </a:ext>
            </a:extLst>
          </p:cNvPr>
          <p:cNvSpPr txBox="1"/>
          <p:nvPr/>
        </p:nvSpPr>
        <p:spPr>
          <a:xfrm>
            <a:off x="392461" y="55420"/>
            <a:ext cx="1707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4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2F4E88A-B147-B65A-5AAC-DE3CDE02F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512" y="5856439"/>
            <a:ext cx="1366915" cy="130198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920A2A9-EB5D-27A7-C4DB-4833B5299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186" y="1935292"/>
            <a:ext cx="1413419" cy="123674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A7A15D1-8DAA-CBBB-99FD-B422C1333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794" y="7275080"/>
            <a:ext cx="7155492" cy="356287"/>
          </a:xfrm>
          <a:prstGeom prst="rect">
            <a:avLst/>
          </a:prstGeom>
        </p:spPr>
      </p:pic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DA945026-7644-AC30-1EEE-9E66A732EC86}"/>
              </a:ext>
            </a:extLst>
          </p:cNvPr>
          <p:cNvSpPr/>
          <p:nvPr/>
        </p:nvSpPr>
        <p:spPr>
          <a:xfrm>
            <a:off x="711748" y="5433044"/>
            <a:ext cx="4062076" cy="1627122"/>
          </a:xfrm>
          <a:prstGeom prst="wedgeRoundRectCallout">
            <a:avLst>
              <a:gd name="adj1" fmla="val 63515"/>
              <a:gd name="adj2" fmla="val 21057"/>
              <a:gd name="adj3" fmla="val 16667"/>
            </a:avLst>
          </a:prstGeom>
          <a:solidFill>
            <a:srgbClr val="FFFFCC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dirty="0">
                <a:solidFill>
                  <a:schemeClr val="accent2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　ぜひご参加ください</a:t>
            </a:r>
            <a:endParaRPr lang="en-US" altLang="ja-JP" sz="1600" b="1" dirty="0">
              <a:solidFill>
                <a:schemeClr val="accent2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・心身ともにリラックスしたい方</a:t>
            </a:r>
            <a:endParaRPr lang="en-US" altLang="ja-JP" sz="16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・よく眠れない方</a:t>
            </a:r>
            <a:endParaRPr lang="en-US" altLang="ja-JP" sz="16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・体力の維持や回復がしたい方</a:t>
            </a:r>
            <a:endParaRPr lang="en-US" altLang="ja-JP" sz="16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・マイペースでできる運動をお探しの方</a:t>
            </a:r>
            <a:endParaRPr lang="en-US" altLang="ja-JP" sz="16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b="1" dirty="0">
                <a:solidFill>
                  <a:schemeClr val="bg2">
                    <a:lumMod val="2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・椅子ヨガに興味がある方</a:t>
            </a:r>
            <a:endParaRPr lang="en-US" altLang="ja-JP" sz="1600" b="1" dirty="0">
              <a:solidFill>
                <a:schemeClr val="bg2">
                  <a:lumMod val="2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ECAAB74-31EA-0512-2E44-C4EEF6467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60607" y="3402370"/>
            <a:ext cx="7155492" cy="35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42999"/>
      </p:ext>
    </p:extLst>
  </p:cSld>
  <p:clrMapOvr>
    <a:masterClrMapping/>
  </p:clrMapOvr>
</p:sld>
</file>

<file path=ppt/theme/theme1.xml><?xml version="1.0" encoding="utf-8"?>
<a:theme xmlns:a="http://schemas.openxmlformats.org/drawingml/2006/main" name="21806_a_new_welcome_fly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BD2187A-2AAB-4BF5-84C9-9F3EBF0A3C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Words>206</Words>
  <PresentationFormat>ユーザー設定</PresentationFormat>
  <Paragraphs>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HG丸ｺﾞｼｯｸM-PRO</vt:lpstr>
      <vt:lpstr>メイリオ</vt:lpstr>
      <vt:lpstr>Arial</vt:lpstr>
      <vt:lpstr>21806_a_new_welcome_flyer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TC028374269991</vt:lpwstr>
  </property>
</Properties>
</file>