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sldIdLst>
    <p:sldId id="256" r:id="rId3"/>
  </p:sldIdLst>
  <p:sldSz cx="7561263" cy="10693400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6725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orient="horz" pos="11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orient="horz" pos="4457">
          <p15:clr>
            <a:srgbClr val="A4A3A4"/>
          </p15:clr>
        </p15:guide>
        <p15:guide id="7" orient="horz" pos="5591">
          <p15:clr>
            <a:srgbClr val="A4A3A4"/>
          </p15:clr>
        </p15:guide>
        <p15:guide id="8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995"/>
    <a:srgbClr val="E1756D"/>
    <a:srgbClr val="C7DAC2"/>
    <a:srgbClr val="F88764"/>
    <a:srgbClr val="FFFF66"/>
    <a:srgbClr val="FFFFCC"/>
    <a:srgbClr val="FFF4D9"/>
    <a:srgbClr val="FFFF99"/>
    <a:srgbClr val="F7994B"/>
    <a:srgbClr val="F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522" y="96"/>
      </p:cViewPr>
      <p:guideLst>
        <p:guide orient="horz" pos="2279"/>
        <p:guide orient="horz" pos="6725"/>
        <p:guide orient="horz" pos="3368"/>
        <p:guide orient="horz" pos="11"/>
        <p:guide orient="horz" pos="1145"/>
        <p:guide orient="horz" pos="4457"/>
        <p:guide orient="horz" pos="55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2" Target="slideMasters/slideMaster1.xml" Type="http://schemas.openxmlformats.org/officeDocument/2006/relationships/slideMaster"/><Relationship Id="rId3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9502D6F-3A2F-49E3-A57E-C845D8058117}" type="datetimeFigureOut">
              <a:rPr kumimoji="1" lang="ja-JP" altLang="en-US" smtClean="0"/>
              <a:t>2026/3/26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299905F-1333-42B5-9F60-940A51E969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5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jpeg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/>
          <p:cNvSpPr>
            <a:spLocks noGrp="1"/>
          </p:cNvSpPr>
          <p:nvPr>
            <p:ph type="pic" sz="quarter" idx="10" hasCustomPrompt="1"/>
          </p:nvPr>
        </p:nvSpPr>
        <p:spPr>
          <a:xfrm>
            <a:off x="2686050" y="6365684"/>
            <a:ext cx="982663" cy="1055688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3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2026/3/26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3A99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0" y="0"/>
            <a:ext cx="7533801" cy="1069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96439" y="9118374"/>
            <a:ext cx="3203896" cy="2200602"/>
          </a:xfrm>
          <a:prstGeom prst="rect">
            <a:avLst/>
          </a:prstGeom>
          <a:noFill/>
          <a:ln w="44450" cmpd="dbl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u="sng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☆お問い合わせ先☆</a:t>
            </a:r>
            <a:endParaRPr lang="en-US" altLang="ja-JP" sz="1200" b="1" u="sng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 東広島医療センター医療相談支援センター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Tell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：０８２－４２３－２１７６（代表）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Mail : 509-iryosoudan@mail.hosp.go.jp</a:t>
            </a: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担当：がん相談員</a:t>
            </a:r>
            <a:endParaRPr lang="en-US" altLang="ja-JP" sz="12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1200"/>
              </a:lnSpc>
            </a:pPr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kumimoji="1" lang="en-US" altLang="ja-JP" sz="11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endParaRPr kumimoji="1" lang="ja-JP" altLang="en-US" sz="1600" b="1" dirty="0"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5" t="5449" r="46673" b="56556"/>
          <a:stretch/>
        </p:blipFill>
        <p:spPr>
          <a:xfrm>
            <a:off x="4033442" y="7287043"/>
            <a:ext cx="3257904" cy="3215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32" name="テキスト ボックス 34"/>
          <p:cNvSpPr txBox="1"/>
          <p:nvPr/>
        </p:nvSpPr>
        <p:spPr>
          <a:xfrm>
            <a:off x="6112799" y="8502374"/>
            <a:ext cx="29736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玄関</a:t>
            </a:r>
          </a:p>
        </p:txBody>
      </p:sp>
      <p:sp>
        <p:nvSpPr>
          <p:cNvPr id="33" name="テキスト ボックス 2"/>
          <p:cNvSpPr txBox="1"/>
          <p:nvPr/>
        </p:nvSpPr>
        <p:spPr>
          <a:xfrm>
            <a:off x="5203025" y="8558416"/>
            <a:ext cx="761747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外来診療棟</a:t>
            </a:r>
          </a:p>
        </p:txBody>
      </p:sp>
      <p:sp>
        <p:nvSpPr>
          <p:cNvPr id="35" name="テキスト ボックス 3"/>
          <p:cNvSpPr txBox="1"/>
          <p:nvPr/>
        </p:nvSpPr>
        <p:spPr>
          <a:xfrm>
            <a:off x="4570592" y="9206729"/>
            <a:ext cx="424960" cy="230832"/>
          </a:xfrm>
          <a:prstGeom prst="rect">
            <a:avLst/>
          </a:prstGeom>
          <a:solidFill>
            <a:schemeClr val="bg1"/>
          </a:solidFill>
          <a:ln w="2222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b="1" dirty="0">
                <a:solidFill>
                  <a:sysClr val="windowText" lastClr="000000"/>
                </a:solidFill>
              </a:rPr>
              <a:t>病棟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5681919" y="7287043"/>
            <a:ext cx="1148316" cy="4095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7"/>
          <p:cNvSpPr txBox="1"/>
          <p:nvPr/>
        </p:nvSpPr>
        <p:spPr>
          <a:xfrm>
            <a:off x="5842670" y="7378330"/>
            <a:ext cx="100993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b="1" dirty="0">
                <a:latin typeface="HG丸ｺﾞｼｯｸM-PRO" pitchFamily="50" charset="-128"/>
                <a:ea typeface="HG丸ｺﾞｼｯｸM-PRO" pitchFamily="50" charset="-128"/>
              </a:rPr>
              <a:t>研修センター</a:t>
            </a: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5539564" y="9750057"/>
            <a:ext cx="574158" cy="435933"/>
          </a:xfrm>
          <a:prstGeom prst="rect">
            <a:avLst/>
          </a:prstGeom>
          <a:solidFill>
            <a:srgbClr val="FF0000">
              <a:alpha val="58824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9" name="テキスト ボックス 33"/>
          <p:cNvSpPr txBox="1"/>
          <p:nvPr/>
        </p:nvSpPr>
        <p:spPr>
          <a:xfrm>
            <a:off x="5592728" y="9792584"/>
            <a:ext cx="478463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800" b="1" dirty="0">
                <a:solidFill>
                  <a:sysClr val="windowText" lastClr="000000"/>
                </a:solidFill>
              </a:rPr>
              <a:t>ヘ　リポート</a:t>
            </a:r>
          </a:p>
        </p:txBody>
      </p:sp>
      <p:sp>
        <p:nvSpPr>
          <p:cNvPr id="48" name="テキスト ボックス 7"/>
          <p:cNvSpPr txBox="1"/>
          <p:nvPr/>
        </p:nvSpPr>
        <p:spPr>
          <a:xfrm>
            <a:off x="4033442" y="9955618"/>
            <a:ext cx="1009934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丸ｺﾞｼｯｸM-PRO" pitchFamily="50" charset="-128"/>
                <a:ea typeface="HG丸ｺﾞｼｯｸM-PRO" pitchFamily="50" charset="-128"/>
              </a:rPr>
              <a:t>大沢田池</a:t>
            </a:r>
            <a:endParaRPr kumimoji="1" lang="ja-JP" altLang="en-US" sz="105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15968" y="8102011"/>
            <a:ext cx="430887" cy="11483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/>
              <a:t>外来駐車場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3979257" y="7332534"/>
            <a:ext cx="153109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〈</a:t>
            </a:r>
            <a:r>
              <a:rPr lang="ja-JP" altLang="en-US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研修センター図</a:t>
            </a:r>
            <a:r>
              <a:rPr lang="en-US" altLang="ja-JP" b="1" dirty="0">
                <a:solidFill>
                  <a:schemeClr val="bg2">
                    <a:lumMod val="1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〉</a:t>
            </a:r>
            <a:endParaRPr kumimoji="1" lang="ja-JP" altLang="en-US" b="1" dirty="0">
              <a:solidFill>
                <a:schemeClr val="bg2">
                  <a:lumMod val="1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72729" y="4680018"/>
            <a:ext cx="6865805" cy="2227968"/>
          </a:xfrm>
          <a:prstGeom prst="roundRect">
            <a:avLst>
              <a:gd name="adj" fmla="val 5860"/>
            </a:avLst>
          </a:prstGeom>
          <a:solidFill>
            <a:schemeClr val="bg1"/>
          </a:solidFill>
          <a:ln w="508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6D6DE0-E820-A85D-2E8B-B0F3D880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710" y="8295217"/>
            <a:ext cx="758698" cy="16178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CB4646-EDDC-C5FF-3513-04EA149FA840}"/>
              </a:ext>
            </a:extLst>
          </p:cNvPr>
          <p:cNvSpPr txBox="1"/>
          <p:nvPr/>
        </p:nvSpPr>
        <p:spPr>
          <a:xfrm>
            <a:off x="728960" y="4914243"/>
            <a:ext cx="6813962" cy="158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日　時</a:t>
            </a:r>
            <a:r>
              <a:rPr kumimoji="1"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令和</a:t>
            </a:r>
            <a:r>
              <a:rPr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kumimoji="1"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3200" b="1" u="sng" dirty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kumimoji="1"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水</a:t>
            </a:r>
            <a:r>
              <a:rPr lang="ja-JP" altLang="en-US" sz="3200" b="1" u="sng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kumimoji="1" lang="en-US" altLang="ja-JP" sz="3200" b="1" u="sng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　　　   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13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30(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約２時間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（がんの種類・男女不問です）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場　所</a:t>
            </a: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ja-JP" altLang="en-US" sz="2000" b="1" dirty="0">
                <a:latin typeface="HG丸ｺﾞｼｯｸM-PRO" pitchFamily="50" charset="-128"/>
                <a:ea typeface="HG丸ｺﾞｼｯｸM-PRO" pitchFamily="50" charset="-128"/>
              </a:rPr>
              <a:t>東広島医療センター　研修センター（大）</a:t>
            </a:r>
            <a:endParaRPr lang="en-US" altLang="ja-JP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1F10E6-E58C-1A02-24E9-883CE915925B}"/>
              </a:ext>
            </a:extLst>
          </p:cNvPr>
          <p:cNvSpPr/>
          <p:nvPr/>
        </p:nvSpPr>
        <p:spPr>
          <a:xfrm>
            <a:off x="393799" y="1479245"/>
            <a:ext cx="6784999" cy="284949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1800" b="1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　</a:t>
            </a:r>
            <a:r>
              <a:rPr lang="ja-JP" altLang="en-US" sz="1800" b="1" u="sng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おしゃべりサロンとは？</a:t>
            </a:r>
            <a:endParaRPr lang="en-US" altLang="ja-JP" sz="1800" b="1" u="sng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800" b="1" dirty="0">
                <a:solidFill>
                  <a:schemeClr val="accent6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メイリオ" pitchFamily="50" charset="-128"/>
              </a:rPr>
              <a:t> </a:t>
            </a: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800" b="1" dirty="0">
              <a:solidFill>
                <a:schemeClr val="accent6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EAB9BD-4B78-2808-0983-C604288C2349}"/>
              </a:ext>
            </a:extLst>
          </p:cNvPr>
          <p:cNvSpPr txBox="1"/>
          <p:nvPr/>
        </p:nvSpPr>
        <p:spPr>
          <a:xfrm>
            <a:off x="1506067" y="3842693"/>
            <a:ext cx="555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　　　　　　　　　</a:t>
            </a:r>
            <a:r>
              <a:rPr lang="ja-JP" altLang="en-US" sz="2000" b="1" dirty="0">
                <a:solidFill>
                  <a:srgbClr val="C00000"/>
                </a:solidFill>
                <a:latin typeface="HG丸ｺﾞｼｯｸM-PRO" pitchFamily="50" charset="-128"/>
                <a:ea typeface="HG丸ｺﾞｼｯｸM-PRO" pitchFamily="50" charset="-128"/>
              </a:rPr>
              <a:t>予約不要です</a:t>
            </a:r>
            <a:endParaRPr lang="en-US" altLang="ja-JP" sz="2000" b="1" dirty="0">
              <a:solidFill>
                <a:srgbClr val="C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816D663-6C7C-130F-8C69-F3367C3A267B}"/>
              </a:ext>
            </a:extLst>
          </p:cNvPr>
          <p:cNvGrpSpPr/>
          <p:nvPr/>
        </p:nvGrpSpPr>
        <p:grpSpPr>
          <a:xfrm>
            <a:off x="115442" y="7324373"/>
            <a:ext cx="3019826" cy="1630458"/>
            <a:chOff x="-3844385" y="6471260"/>
            <a:chExt cx="3019826" cy="1630458"/>
          </a:xfrm>
        </p:grpSpPr>
        <p:sp>
          <p:nvSpPr>
            <p:cNvPr id="11" name="吹き出し: 円形 10">
              <a:extLst>
                <a:ext uri="{FF2B5EF4-FFF2-40B4-BE49-F238E27FC236}">
                  <a16:creationId xmlns:a16="http://schemas.microsoft.com/office/drawing/2014/main" id="{61B2971A-C2A9-C0D9-59E2-A88A1E38969D}"/>
                </a:ext>
              </a:extLst>
            </p:cNvPr>
            <p:cNvSpPr/>
            <p:nvPr/>
          </p:nvSpPr>
          <p:spPr>
            <a:xfrm>
              <a:off x="-3844385" y="6471260"/>
              <a:ext cx="3019826" cy="1630458"/>
            </a:xfrm>
            <a:prstGeom prst="wedgeEllipseCallout">
              <a:avLst>
                <a:gd name="adj1" fmla="val 43903"/>
                <a:gd name="adj2" fmla="val 4608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noFill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387E382-84C8-CCA2-4DF6-67AC2FE39C0B}"/>
                </a:ext>
              </a:extLst>
            </p:cNvPr>
            <p:cNvSpPr txBox="1"/>
            <p:nvPr/>
          </p:nvSpPr>
          <p:spPr>
            <a:xfrm>
              <a:off x="-3748489" y="6721518"/>
              <a:ext cx="2828033" cy="9498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☆</a:t>
              </a:r>
              <a:r>
                <a:rPr kumimoji="1" lang="ja-JP" altLang="en-US" sz="1500" b="1" u="sng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入院中</a:t>
              </a:r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の方の参加はご遠慮</a:t>
              </a:r>
              <a:endParaRPr kumimoji="1" lang="en-US" altLang="ja-JP" sz="15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ください。</a:t>
              </a:r>
              <a:endParaRPr kumimoji="1" lang="en-US" altLang="ja-JP" sz="15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☆</a:t>
              </a:r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発熱等、症状がある場合</a:t>
              </a:r>
              <a:endParaRPr kumimoji="1" lang="en-US" altLang="ja-JP" sz="15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1500" b="1" dirty="0">
                  <a:solidFill>
                    <a:schemeClr val="bg2">
                      <a:lumMod val="25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　には参加をご遠慮ください。</a:t>
              </a:r>
              <a:endParaRPr kumimoji="1" lang="ja-JP" altLang="en-US" sz="1500" b="1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EBE81A-0EC8-BAA8-0B1B-E41DDAE00EA6}"/>
              </a:ext>
            </a:extLst>
          </p:cNvPr>
          <p:cNvSpPr txBox="1"/>
          <p:nvPr/>
        </p:nvSpPr>
        <p:spPr>
          <a:xfrm>
            <a:off x="522803" y="2065381"/>
            <a:ext cx="6533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患者さんやその家族など、同じ立場の人が、がんのことを気軽に語り合える交流の場です。参加者同士で日頃の不安や心配なことを話したり、聞いたりする自由なおしゃべりの時間です。</a:t>
            </a:r>
            <a:endParaRPr kumimoji="1"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対象：がん患者さん、ご家族、当院に通院されていない方でも、興味のある方ならどなたでも参加自由です。</a:t>
            </a:r>
            <a:endParaRPr lang="en-US" altLang="ja-JP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途中参加・途中退場可能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話したくないことは話さなくて大丈夫です。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ぜひお気軽にご参加ください。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8E75E0-169F-ECDC-F400-FEDB097BD01D}"/>
              </a:ext>
            </a:extLst>
          </p:cNvPr>
          <p:cNvSpPr txBox="1"/>
          <p:nvPr/>
        </p:nvSpPr>
        <p:spPr>
          <a:xfrm>
            <a:off x="1048546" y="6455603"/>
            <a:ext cx="6608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※</a:t>
            </a:r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</a:rPr>
              <a:t>令和８年度より、開催曜日が変更に</a:t>
            </a:r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なりました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D0334DC-2130-9DCD-DE43-148F0EB3B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6134">
            <a:off x="5598891" y="183843"/>
            <a:ext cx="538738" cy="47139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34D66D5-169F-D64D-25D5-C1F64D85B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000" y="80194"/>
            <a:ext cx="1333922" cy="1333922"/>
          </a:xfrm>
          <a:prstGeom prst="rect">
            <a:avLst/>
          </a:prstGeom>
        </p:spPr>
      </p:pic>
      <p:sp>
        <p:nvSpPr>
          <p:cNvPr id="67" name="正方形/長方形 66"/>
          <p:cNvSpPr/>
          <p:nvPr/>
        </p:nvSpPr>
        <p:spPr>
          <a:xfrm>
            <a:off x="160233" y="-7945"/>
            <a:ext cx="7290796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200"/>
              </a:lnSpc>
            </a:pPr>
            <a:endParaRPr lang="en-US" altLang="ja-JP" sz="2200" b="1" u="sng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lnSpc>
                <a:spcPts val="3500"/>
              </a:lnSpc>
            </a:pPr>
            <a:r>
              <a:rPr lang="ja-JP" altLang="en-US" sz="28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東広島医療センター</a:t>
            </a:r>
            <a:endParaRPr lang="en-US" altLang="ja-JP" sz="2800" b="1" u="sng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lnSpc>
                <a:spcPts val="3500"/>
              </a:lnSpc>
            </a:pPr>
            <a:r>
              <a:rPr lang="ja-JP" altLang="en-US" sz="28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がんサロン　～おしゃべりサロン～</a:t>
            </a:r>
            <a:endParaRPr lang="en-US" altLang="ja-JP" sz="2800" b="1" u="sng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A849C20-D1C3-2C62-AD84-105FC8BB8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61" y="4628053"/>
            <a:ext cx="1179266" cy="10779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4BC3F-D2E0-8EFF-12D9-05C873A835FD}"/>
              </a:ext>
            </a:extLst>
          </p:cNvPr>
          <p:cNvSpPr txBox="1"/>
          <p:nvPr/>
        </p:nvSpPr>
        <p:spPr>
          <a:xfrm>
            <a:off x="801792" y="68268"/>
            <a:ext cx="13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kumimoji="1" lang="ja-JP" altLang="en-US" sz="32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958442999"/>
      </p:ext>
    </p:extLst>
  </p:cSld>
  <p:clrMapOvr>
    <a:masterClrMapping/>
  </p:clrMapOvr>
</p:sld>
</file>

<file path=ppt/theme/theme1.xml><?xml version="1.0" encoding="utf-8"?>
<a:theme xmlns:a="http://schemas.openxmlformats.org/drawingml/2006/main" name="21806_a_new_welcome_fly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D2187A-2AAB-4BF5-84C9-9F3EBF0A3C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Words>248</Words>
  <PresentationFormat>ユーザー設定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メイリオ</vt:lpstr>
      <vt:lpstr>游ゴシック</vt:lpstr>
      <vt:lpstr>Arial</vt:lpstr>
      <vt:lpstr>21806_a_new_welcome_flyer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TC028374269991</vt:lpwstr>
  </property>
</Properties>
</file>