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</p:sldIdLst>
  <p:sldSz cx="7561263" cy="10693400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>
          <p15:clr>
            <a:srgbClr val="A4A3A4"/>
          </p15:clr>
        </p15:guide>
        <p15:guide id="2" orient="horz" pos="6725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orient="horz" pos="11">
          <p15:clr>
            <a:srgbClr val="A4A3A4"/>
          </p15:clr>
        </p15:guide>
        <p15:guide id="5" orient="horz" pos="1145">
          <p15:clr>
            <a:srgbClr val="A4A3A4"/>
          </p15:clr>
        </p15:guide>
        <p15:guide id="6" orient="horz" pos="4457">
          <p15:clr>
            <a:srgbClr val="A4A3A4"/>
          </p15:clr>
        </p15:guide>
        <p15:guide id="7" orient="horz" pos="5591">
          <p15:clr>
            <a:srgbClr val="A4A3A4"/>
          </p15:clr>
        </p15:guide>
        <p15:guide id="8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DA"/>
    <a:srgbClr val="F58E79"/>
    <a:srgbClr val="C73209"/>
    <a:srgbClr val="DB3531"/>
    <a:srgbClr val="F0DB3C"/>
    <a:srgbClr val="F3E15F"/>
    <a:srgbClr val="F1DD4D"/>
    <a:srgbClr val="FFFF99"/>
    <a:srgbClr val="CDABC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3570" y="90"/>
      </p:cViewPr>
      <p:guideLst>
        <p:guide orient="horz" pos="2279"/>
        <p:guide orient="horz" pos="6725"/>
        <p:guide orient="horz" pos="3368"/>
        <p:guide orient="horz" pos="11"/>
        <p:guide orient="horz" pos="1145"/>
        <p:guide orient="horz" pos="4457"/>
        <p:guide orient="horz" pos="55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2" Target="slideMasters/slideMaster1.xml" Type="http://schemas.openxmlformats.org/officeDocument/2006/relationships/slideMaster"/><Relationship Id="rId3" Target="slides/slide1.xml" Type="http://schemas.openxmlformats.org/officeDocument/2006/relationships/slide"/><Relationship Id="rId4" Target="presProps.xml" Type="http://schemas.openxmlformats.org/officeDocument/2006/relationships/presProps"/><Relationship Id="rId5" Target="viewProps.xml" Type="http://schemas.openxmlformats.org/officeDocument/2006/relationships/viewProps"/><Relationship Id="rId6" Target="theme/theme1.xml" Type="http://schemas.openxmlformats.org/officeDocument/2006/relationships/theme"/><Relationship Id="rId7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図プレースホルダー 18"/>
          <p:cNvSpPr>
            <a:spLocks noGrp="1"/>
          </p:cNvSpPr>
          <p:nvPr>
            <p:ph type="pic" sz="quarter" idx="10" hasCustomPrompt="1"/>
          </p:nvPr>
        </p:nvSpPr>
        <p:spPr>
          <a:xfrm>
            <a:off x="2686050" y="6365684"/>
            <a:ext cx="982663" cy="1055688"/>
          </a:xfr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42837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38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8205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2025/11/10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0DB3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13855" y="0"/>
            <a:ext cx="7533553" cy="10693400"/>
          </a:xfrm>
          <a:prstGeom prst="rect">
            <a:avLst/>
          </a:prstGeom>
          <a:noFill/>
          <a:ln>
            <a:solidFill>
              <a:srgbClr val="DB353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1615563" y="-93072"/>
            <a:ext cx="4943203" cy="951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endParaRPr lang="en-US" altLang="ja-JP" sz="2200" b="1" u="sng" dirty="0">
              <a:ln w="11430"/>
              <a:solidFill>
                <a:schemeClr val="accent1">
                  <a:lumMod val="20000"/>
                  <a:lumOff val="8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lnSpc>
                <a:spcPts val="3500"/>
              </a:lnSpc>
            </a:pPr>
            <a:r>
              <a:rPr lang="ja-JP" altLang="en-US" sz="4000" b="1" u="sng" dirty="0">
                <a:ln w="11430"/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がんサロンのご案内</a:t>
            </a:r>
            <a:endParaRPr lang="en-US" altLang="ja-JP" sz="4000" b="1" u="sng" dirty="0">
              <a:ln w="11430"/>
              <a:solidFill>
                <a:schemeClr val="bg2">
                  <a:lumMod val="1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146698" y="5872387"/>
            <a:ext cx="113080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がん相談</a:t>
            </a:r>
            <a:endParaRPr lang="en-US" altLang="ja-JP" sz="8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支援センター</a:t>
            </a:r>
            <a:endParaRPr lang="en-US" altLang="ja-JP" sz="8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3774558" y="5699051"/>
            <a:ext cx="808074" cy="4465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60607" y="9177613"/>
            <a:ext cx="3203896" cy="2200602"/>
          </a:xfrm>
          <a:prstGeom prst="rect">
            <a:avLst/>
          </a:prstGeom>
          <a:noFill/>
          <a:ln w="44450" cmpd="dbl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u="sng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☆お問い合わせ先☆</a:t>
            </a:r>
            <a:endParaRPr lang="en-US" altLang="ja-JP" sz="1200" b="1" u="sng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 </a:t>
            </a: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東広島医療センター医療相談支援センター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Tell</a:t>
            </a: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：</a:t>
            </a:r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082-423-2176</a:t>
            </a: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（代表）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Mail : 509-iryosoudan@mail.hosp.go.jp</a:t>
            </a: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担当：がん相談員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1200"/>
              </a:lnSpc>
            </a:pPr>
            <a:endParaRPr kumimoji="1" lang="en-US" altLang="ja-JP" sz="11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endParaRPr kumimoji="1" lang="en-US" altLang="ja-JP" sz="11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endParaRPr kumimoji="1" lang="ja-JP" altLang="en-US" sz="16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5" t="5449" r="46673" b="56556"/>
          <a:stretch/>
        </p:blipFill>
        <p:spPr>
          <a:xfrm>
            <a:off x="4458257" y="7727372"/>
            <a:ext cx="2742456" cy="2706512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2" name="テキスト ボックス 34"/>
          <p:cNvSpPr txBox="1"/>
          <p:nvPr/>
        </p:nvSpPr>
        <p:spPr>
          <a:xfrm>
            <a:off x="6223912" y="8869640"/>
            <a:ext cx="29736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ysClr val="windowText" lastClr="000000"/>
                </a:solidFill>
              </a:rPr>
              <a:t>玄関</a:t>
            </a:r>
          </a:p>
        </p:txBody>
      </p:sp>
      <p:sp>
        <p:nvSpPr>
          <p:cNvPr id="33" name="テキスト ボックス 2"/>
          <p:cNvSpPr txBox="1"/>
          <p:nvPr/>
        </p:nvSpPr>
        <p:spPr>
          <a:xfrm>
            <a:off x="5401625" y="8929627"/>
            <a:ext cx="761747" cy="2308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ysClr val="windowText" lastClr="000000"/>
                </a:solidFill>
              </a:rPr>
              <a:t>外来診療棟</a:t>
            </a:r>
          </a:p>
        </p:txBody>
      </p:sp>
      <p:sp>
        <p:nvSpPr>
          <p:cNvPr id="35" name="テキスト ボックス 3"/>
          <p:cNvSpPr txBox="1"/>
          <p:nvPr/>
        </p:nvSpPr>
        <p:spPr>
          <a:xfrm>
            <a:off x="4916125" y="8942220"/>
            <a:ext cx="424960" cy="230832"/>
          </a:xfrm>
          <a:prstGeom prst="rect">
            <a:avLst/>
          </a:prstGeom>
          <a:solidFill>
            <a:schemeClr val="bg1"/>
          </a:solidFill>
          <a:ln w="2222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ysClr val="windowText" lastClr="000000"/>
                </a:solidFill>
              </a:rPr>
              <a:t>病棟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5839388" y="7796609"/>
            <a:ext cx="1148316" cy="2775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7"/>
          <p:cNvSpPr txBox="1"/>
          <p:nvPr/>
        </p:nvSpPr>
        <p:spPr>
          <a:xfrm>
            <a:off x="5972009" y="7810464"/>
            <a:ext cx="1009934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b="1" dirty="0">
                <a:latin typeface="HG丸ｺﾞｼｯｸM-PRO" pitchFamily="50" charset="-128"/>
                <a:ea typeface="HG丸ｺﾞｼｯｸM-PRO" pitchFamily="50" charset="-128"/>
              </a:rPr>
              <a:t>研修センター</a:t>
            </a: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5539564" y="9750057"/>
            <a:ext cx="574158" cy="435933"/>
          </a:xfrm>
          <a:prstGeom prst="rect">
            <a:avLst/>
          </a:prstGeom>
          <a:solidFill>
            <a:srgbClr val="FF0000">
              <a:alpha val="58824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9" name="テキスト ボックス 33"/>
          <p:cNvSpPr txBox="1"/>
          <p:nvPr/>
        </p:nvSpPr>
        <p:spPr>
          <a:xfrm>
            <a:off x="5592728" y="9806439"/>
            <a:ext cx="47846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b="1" dirty="0">
                <a:solidFill>
                  <a:sysClr val="windowText" lastClr="000000"/>
                </a:solidFill>
              </a:rPr>
              <a:t>ヘ　リポート</a:t>
            </a:r>
          </a:p>
        </p:txBody>
      </p:sp>
      <p:sp>
        <p:nvSpPr>
          <p:cNvPr id="48" name="テキスト ボックス 7"/>
          <p:cNvSpPr txBox="1"/>
          <p:nvPr/>
        </p:nvSpPr>
        <p:spPr>
          <a:xfrm>
            <a:off x="4816709" y="10064060"/>
            <a:ext cx="1009934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大沢田池</a:t>
            </a:r>
            <a:endParaRPr kumimoji="1" lang="ja-JP" altLang="en-US" sz="105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782831" y="8874989"/>
            <a:ext cx="369332" cy="9175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/>
              <a:t>外来駐車場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346075" y="7748023"/>
            <a:ext cx="153109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〈</a:t>
            </a:r>
            <a:r>
              <a:rPr lang="ja-JP" altLang="en-US" b="1" dirty="0"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研修センター図</a:t>
            </a:r>
            <a:r>
              <a:rPr lang="en-US" altLang="ja-JP" b="1" dirty="0"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〉</a:t>
            </a:r>
            <a:endParaRPr kumimoji="1" lang="ja-JP" altLang="en-US" b="1" dirty="0">
              <a:solidFill>
                <a:schemeClr val="bg2">
                  <a:lumMod val="1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43028" y="4563866"/>
            <a:ext cx="6865805" cy="2828459"/>
          </a:xfrm>
          <a:prstGeom prst="roundRect">
            <a:avLst>
              <a:gd name="adj" fmla="val 5860"/>
            </a:avLst>
          </a:prstGeom>
          <a:solidFill>
            <a:schemeClr val="bg1"/>
          </a:solidFill>
          <a:ln w="50800" cmpd="sng">
            <a:solidFill>
              <a:srgbClr val="F58E7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020568D-D5DC-96DD-3DC8-F1239C85A1CE}"/>
              </a:ext>
            </a:extLst>
          </p:cNvPr>
          <p:cNvSpPr/>
          <p:nvPr/>
        </p:nvSpPr>
        <p:spPr>
          <a:xfrm>
            <a:off x="546279" y="969175"/>
            <a:ext cx="6514744" cy="33715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32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800" b="1" dirty="0">
              <a:solidFill>
                <a:schemeClr val="tx1"/>
              </a:solidFill>
            </a:endParaRPr>
          </a:p>
          <a:p>
            <a:r>
              <a:rPr lang="en-US" altLang="ja-JP" sz="3000" b="1" dirty="0">
                <a:solidFill>
                  <a:schemeClr val="tx1"/>
                </a:solidFill>
              </a:rPr>
              <a:t>【</a:t>
            </a:r>
            <a:r>
              <a:rPr lang="ja-JP" altLang="en-US" sz="3000" b="1" dirty="0">
                <a:solidFill>
                  <a:schemeClr val="tx1"/>
                </a:solidFill>
              </a:rPr>
              <a:t>内容</a:t>
            </a:r>
            <a:r>
              <a:rPr lang="en-US" altLang="ja-JP" sz="3000" b="1" dirty="0">
                <a:solidFill>
                  <a:schemeClr val="tx1"/>
                </a:solidFill>
              </a:rPr>
              <a:t>】</a:t>
            </a:r>
            <a:r>
              <a:rPr lang="ja-JP" altLang="en-US" sz="3000" b="1" dirty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lang="en-US" altLang="ja-JP" sz="3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3600" b="1" dirty="0">
                <a:solidFill>
                  <a:schemeClr val="bg2">
                    <a:lumMod val="25000"/>
                  </a:schemeClr>
                </a:solidFill>
              </a:rPr>
              <a:t>「がん治療に役立つ</a:t>
            </a:r>
            <a:endParaRPr lang="en-US" altLang="ja-JP" sz="3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sz="3600" b="1" dirty="0">
                <a:solidFill>
                  <a:schemeClr val="bg2">
                    <a:lumMod val="25000"/>
                  </a:schemeClr>
                </a:solidFill>
              </a:rPr>
              <a:t>　　　　　　社会制度について」</a:t>
            </a:r>
            <a:endParaRPr lang="en-US" altLang="ja-JP" sz="36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ja-JP" altLang="en-US" sz="1800" b="1" dirty="0">
                <a:solidFill>
                  <a:schemeClr val="bg2">
                    <a:lumMod val="25000"/>
                  </a:schemeClr>
                </a:solidFill>
              </a:rPr>
              <a:t>生活を支える支援資源、医療費、</a:t>
            </a:r>
            <a:endParaRPr lang="en-US" altLang="ja-JP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ja-JP" altLang="en-US" sz="1800" b="1" dirty="0">
                <a:solidFill>
                  <a:schemeClr val="bg2">
                    <a:lumMod val="25000"/>
                  </a:schemeClr>
                </a:solidFill>
              </a:rPr>
              <a:t>医療資源（訪問看護、訪問診療）など</a:t>
            </a:r>
            <a:endParaRPr lang="en-US" altLang="ja-JP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altLang="ja-JP" sz="18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講師：東広島医療センター　　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ソーシャルワーカー　原田　里美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ctr"/>
            <a:endParaRPr lang="en-US" altLang="ja-JP" sz="1000" b="1" dirty="0">
              <a:solidFill>
                <a:srgbClr val="C0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6D6DE0-E820-A85D-2E8B-B0F3D8802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85" y="8765749"/>
            <a:ext cx="859623" cy="1833056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E6EAF5A-DC52-FBFA-348B-65B111CD67E0}"/>
              </a:ext>
            </a:extLst>
          </p:cNvPr>
          <p:cNvGrpSpPr/>
          <p:nvPr/>
        </p:nvGrpSpPr>
        <p:grpSpPr>
          <a:xfrm>
            <a:off x="189035" y="7570310"/>
            <a:ext cx="3523103" cy="1701636"/>
            <a:chOff x="181611" y="7014332"/>
            <a:chExt cx="3112286" cy="1868991"/>
          </a:xfrm>
          <a:solidFill>
            <a:srgbClr val="FEFCDA"/>
          </a:solidFill>
        </p:grpSpPr>
        <p:sp>
          <p:nvSpPr>
            <p:cNvPr id="5" name="吹き出し: 円形 4">
              <a:extLst>
                <a:ext uri="{FF2B5EF4-FFF2-40B4-BE49-F238E27FC236}">
                  <a16:creationId xmlns:a16="http://schemas.microsoft.com/office/drawing/2014/main" id="{D41D20F5-BFCF-1E3A-A8CD-C7BF4847C58F}"/>
                </a:ext>
              </a:extLst>
            </p:cNvPr>
            <p:cNvSpPr/>
            <p:nvPr/>
          </p:nvSpPr>
          <p:spPr>
            <a:xfrm>
              <a:off x="181611" y="7014332"/>
              <a:ext cx="3105183" cy="1868991"/>
            </a:xfrm>
            <a:prstGeom prst="wedgeEllipseCallout">
              <a:avLst>
                <a:gd name="adj1" fmla="val 43903"/>
                <a:gd name="adj2" fmla="val 46088"/>
              </a:avLst>
            </a:prstGeom>
            <a:grpFill/>
            <a:ln>
              <a:solidFill>
                <a:srgbClr val="F58E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712FD2D-9D84-CCBA-A5D2-8241A5BE1A32}"/>
                </a:ext>
              </a:extLst>
            </p:cNvPr>
            <p:cNvSpPr txBox="1"/>
            <p:nvPr/>
          </p:nvSpPr>
          <p:spPr>
            <a:xfrm>
              <a:off x="428361" y="7431292"/>
              <a:ext cx="286553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☆</a:t>
              </a:r>
              <a:r>
                <a:rPr kumimoji="1" lang="ja-JP" altLang="en-US" sz="1600" b="1" u="sng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入院中</a:t>
              </a:r>
              <a:r>
                <a:rPr kumimoji="1" lang="ja-JP" altLang="en-US" sz="16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の方の参加はご遠慮</a:t>
              </a:r>
              <a:endParaRPr kumimoji="1" lang="en-US" altLang="ja-JP" sz="16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6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　ください。</a:t>
              </a:r>
              <a:endParaRPr kumimoji="1" lang="en-US" altLang="ja-JP" sz="16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16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☆</a:t>
              </a:r>
              <a:r>
                <a:rPr kumimoji="1" lang="ja-JP" altLang="en-US" sz="16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発熱等、症状がある場合</a:t>
              </a:r>
              <a:endParaRPr kumimoji="1" lang="en-US" altLang="ja-JP" sz="16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6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　には参加をご遠慮ください。</a:t>
              </a:r>
              <a:endParaRPr kumimoji="1" lang="ja-JP" altLang="en-US" sz="1600" b="1" dirty="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CB4646-EDDC-C5FF-3513-04EA149FA840}"/>
              </a:ext>
            </a:extLst>
          </p:cNvPr>
          <p:cNvSpPr txBox="1"/>
          <p:nvPr/>
        </p:nvSpPr>
        <p:spPr>
          <a:xfrm>
            <a:off x="467362" y="4887245"/>
            <a:ext cx="681396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日　時</a:t>
            </a:r>
            <a:r>
              <a:rPr kumimoji="1"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令和</a:t>
            </a:r>
            <a:r>
              <a:rPr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8</a:t>
            </a:r>
            <a:r>
              <a:rPr kumimoji="1"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kumimoji="1"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kumimoji="1"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kumimoji="1"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kumimoji="1"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kumimoji="1"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木）</a:t>
            </a:r>
            <a:endParaRPr kumimoji="1" lang="en-US" altLang="ja-JP" sz="3200" b="1" u="sng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　　　   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14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00(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時間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場　所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東広島医療センター　研修センター（大）</a:t>
            </a:r>
            <a:endParaRPr lang="en-US" altLang="ja-JP" sz="20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対　象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がん患者さん、ご家族、当院に通院されていな　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　　い方も、興味のある方ならどなたでも参加自由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　　です。ぜひお気軽にご参加ください。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FC6807-A3A1-129E-9473-A50625BEBFBA}"/>
              </a:ext>
            </a:extLst>
          </p:cNvPr>
          <p:cNvSpPr txBox="1"/>
          <p:nvPr/>
        </p:nvSpPr>
        <p:spPr>
          <a:xfrm>
            <a:off x="475591" y="83130"/>
            <a:ext cx="170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12C7EF-2137-BCB9-DE4B-9BF57EFA2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0" y="2752183"/>
            <a:ext cx="1076979" cy="105631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098B09-295C-6825-44C7-8CE8AD308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82" y="3584042"/>
            <a:ext cx="602059" cy="5900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1B6965D-4DE8-387D-DFAB-BAE3F4F74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6" y="3718645"/>
            <a:ext cx="710389" cy="69676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220079A-6725-843A-D8AD-68251AEC5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37" y="6753404"/>
            <a:ext cx="6865805" cy="77143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A430ED9-CD9F-FEBC-62EC-953DDD91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1190" y="660840"/>
            <a:ext cx="1846943" cy="16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2999"/>
      </p:ext>
    </p:extLst>
  </p:cSld>
  <p:clrMapOvr>
    <a:masterClrMapping/>
  </p:clrMapOvr>
</p:sld>
</file>

<file path=ppt/theme/theme1.xml><?xml version="1.0" encoding="utf-8"?>
<a:theme xmlns:a="http://schemas.openxmlformats.org/drawingml/2006/main" name="21806_a_new_welcome_fly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D2187A-2AAB-4BF5-84C9-9F3EBF0A3C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Words>199</Words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HG丸ｺﾞｼｯｸM-PRO</vt:lpstr>
      <vt:lpstr>メイリオ</vt:lpstr>
      <vt:lpstr>Arial</vt:lpstr>
      <vt:lpstr>21806_a_new_welcome_flyer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TC028374269991</vt:lpwstr>
  </property>
</Properties>
</file>