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6" r:id="rId3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F88764"/>
    <a:srgbClr val="FFF4D9"/>
    <a:srgbClr val="FFFF99"/>
    <a:srgbClr val="F7994B"/>
    <a:srgbClr val="F8A764"/>
    <a:srgbClr val="F79443"/>
    <a:srgbClr val="F57E1B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522" y="96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2D6F-3A2F-49E3-A57E-C845D805811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9905F-1333-42B5-9F60-940A51E969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55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2025/6/10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18341" y="0"/>
            <a:ext cx="7533801" cy="106934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6439" y="9118374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東広島医療センター医療相談支援センター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：０８２－４２３－２１７６（代表）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4033442" y="7287043"/>
            <a:ext cx="3257904" cy="3215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112799" y="8502374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203025" y="8558416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570592" y="9206729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81919" y="7287043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842670" y="7378330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979257" y="7332534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99623" y="4680018"/>
            <a:ext cx="6865805" cy="2227968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10" y="8295217"/>
            <a:ext cx="758698" cy="161784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728960" y="4914243"/>
            <a:ext cx="6813962" cy="1586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17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00(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約２時間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（がんの種類・男女不問です）</a:t>
            </a:r>
            <a:endParaRPr lang="en-US" altLang="ja-JP" sz="2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1F10E6-E58C-1A02-24E9-883CE915925B}"/>
              </a:ext>
            </a:extLst>
          </p:cNvPr>
          <p:cNvSpPr/>
          <p:nvPr/>
        </p:nvSpPr>
        <p:spPr>
          <a:xfrm>
            <a:off x="461034" y="1479245"/>
            <a:ext cx="6585821" cy="284949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1800" b="1" dirty="0">
                <a:solidFill>
                  <a:schemeClr val="accent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800" b="1" u="sng" dirty="0">
                <a:solidFill>
                  <a:schemeClr val="accent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おしゃべりサロンとは？</a:t>
            </a:r>
            <a:endParaRPr lang="en-US" altLang="ja-JP" sz="1800" b="1" u="sng" dirty="0">
              <a:solidFill>
                <a:schemeClr val="accent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</a:t>
            </a: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06A80-1B50-EC61-0133-7422B1CF0845}"/>
              </a:ext>
            </a:extLst>
          </p:cNvPr>
          <p:cNvSpPr txBox="1"/>
          <p:nvPr/>
        </p:nvSpPr>
        <p:spPr>
          <a:xfrm>
            <a:off x="574209" y="-24107"/>
            <a:ext cx="2066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32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AB9BD-4B78-2808-0983-C604288C2349}"/>
              </a:ext>
            </a:extLst>
          </p:cNvPr>
          <p:cNvSpPr txBox="1"/>
          <p:nvPr/>
        </p:nvSpPr>
        <p:spPr>
          <a:xfrm>
            <a:off x="1539823" y="6425210"/>
            <a:ext cx="555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　　</a:t>
            </a:r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予約不要です</a:t>
            </a:r>
            <a:endParaRPr lang="en-US" altLang="ja-JP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816D663-6C7C-130F-8C69-F3367C3A267B}"/>
              </a:ext>
            </a:extLst>
          </p:cNvPr>
          <p:cNvGrpSpPr/>
          <p:nvPr/>
        </p:nvGrpSpPr>
        <p:grpSpPr>
          <a:xfrm>
            <a:off x="115442" y="7206863"/>
            <a:ext cx="3019826" cy="1747968"/>
            <a:chOff x="-3844385" y="6353750"/>
            <a:chExt cx="3019826" cy="1747968"/>
          </a:xfrm>
        </p:grpSpPr>
        <p:sp>
          <p:nvSpPr>
            <p:cNvPr id="11" name="吹き出し: 円形 10">
              <a:extLst>
                <a:ext uri="{FF2B5EF4-FFF2-40B4-BE49-F238E27FC236}">
                  <a16:creationId xmlns:a16="http://schemas.microsoft.com/office/drawing/2014/main" id="{61B2971A-C2A9-C0D9-59E2-A88A1E38969D}"/>
                </a:ext>
              </a:extLst>
            </p:cNvPr>
            <p:cNvSpPr/>
            <p:nvPr/>
          </p:nvSpPr>
          <p:spPr>
            <a:xfrm>
              <a:off x="-3844385" y="6353750"/>
              <a:ext cx="3019826" cy="1747968"/>
            </a:xfrm>
            <a:prstGeom prst="wedgeEllipseCallout">
              <a:avLst>
                <a:gd name="adj1" fmla="val 43903"/>
                <a:gd name="adj2" fmla="val 46088"/>
              </a:avLst>
            </a:prstGeom>
            <a:solidFill>
              <a:srgbClr val="FFF4D9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387E382-84C8-CCA2-4DF6-67AC2FE39C0B}"/>
                </a:ext>
              </a:extLst>
            </p:cNvPr>
            <p:cNvSpPr txBox="1"/>
            <p:nvPr/>
          </p:nvSpPr>
          <p:spPr>
            <a:xfrm>
              <a:off x="-3748489" y="6721518"/>
              <a:ext cx="2828033" cy="9498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500" b="1" dirty="0"/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-44763" y="-100990"/>
            <a:ext cx="7290796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東広島医療センター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がんサロン　～おしゃべりサロン～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花火のイラスト・背景なし">
            <a:extLst>
              <a:ext uri="{FF2B5EF4-FFF2-40B4-BE49-F238E27FC236}">
                <a16:creationId xmlns:a16="http://schemas.microsoft.com/office/drawing/2014/main" id="{F984A1B7-60AA-31F3-687A-382DAA98A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03" y="4848830"/>
            <a:ext cx="1396825" cy="140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西瓜（すいか）のイラスト素材">
            <a:extLst>
              <a:ext uri="{FF2B5EF4-FFF2-40B4-BE49-F238E27FC236}">
                <a16:creationId xmlns:a16="http://schemas.microsoft.com/office/drawing/2014/main" id="{B951CD60-AD72-C0D1-915D-BA328BD77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233" y="755372"/>
            <a:ext cx="1206315" cy="120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BBF3A0D-FA86-AA13-272A-E90B00B43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23" y="6595198"/>
            <a:ext cx="4754648" cy="52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0EBE81A-0EC8-BAA8-0B1B-E41DDAE00EA6}"/>
              </a:ext>
            </a:extLst>
          </p:cNvPr>
          <p:cNvSpPr txBox="1"/>
          <p:nvPr/>
        </p:nvSpPr>
        <p:spPr>
          <a:xfrm>
            <a:off x="522803" y="2065381"/>
            <a:ext cx="6533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患者さんやその家族など、同じ立場の人が、がんのことを気軽に語り合える交流の場です。参加者同士で日頃の不安や心配なことを話したり、聞いたりする自由なおしゃべりの時間です。</a:t>
            </a:r>
            <a:endParaRPr kumimoji="1"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対象：がん患者さん、ご家族、当院に通院されていない方でも、興味のある方ならどなたでも参加自由です。</a:t>
            </a:r>
            <a:endParaRPr lang="en-US" altLang="ja-JP" sz="1600" b="1" u="sng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途中参加・途中退場可能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話したくないことは話さなくて大丈夫です。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ぜひお気軽にご参加ください。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238</Words>
  <PresentationFormat>ユーザー設定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メイリオ</vt:lpstr>
      <vt:lpstr>游ゴシック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