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sldIdLst>
    <p:sldId id="256" r:id="rId3"/>
  </p:sldIdLst>
  <p:sldSz cx="7561263" cy="10693400"/>
  <p:notesSz cx="6797675" cy="9926638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9">
          <p15:clr>
            <a:srgbClr val="A4A3A4"/>
          </p15:clr>
        </p15:guide>
        <p15:guide id="2" orient="horz" pos="6725">
          <p15:clr>
            <a:srgbClr val="A4A3A4"/>
          </p15:clr>
        </p15:guide>
        <p15:guide id="3" orient="horz" pos="3368">
          <p15:clr>
            <a:srgbClr val="A4A3A4"/>
          </p15:clr>
        </p15:guide>
        <p15:guide id="4" orient="horz" pos="11">
          <p15:clr>
            <a:srgbClr val="A4A3A4"/>
          </p15:clr>
        </p15:guide>
        <p15:guide id="5" orient="horz" pos="1145">
          <p15:clr>
            <a:srgbClr val="A4A3A4"/>
          </p15:clr>
        </p15:guide>
        <p15:guide id="6" orient="horz" pos="4457">
          <p15:clr>
            <a:srgbClr val="A4A3A4"/>
          </p15:clr>
        </p15:guide>
        <p15:guide id="7" orient="horz" pos="5591">
          <p15:clr>
            <a:srgbClr val="A4A3A4"/>
          </p15:clr>
        </p15:guide>
        <p15:guide id="8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42"/>
    <a:srgbClr val="FF9999"/>
    <a:srgbClr val="FF99CC"/>
    <a:srgbClr val="FF99FF"/>
    <a:srgbClr val="FFFF99"/>
    <a:srgbClr val="69FFA2"/>
    <a:srgbClr val="FFFFCC"/>
    <a:srgbClr val="A3F4FD"/>
    <a:srgbClr val="AEF193"/>
    <a:srgbClr val="B6F1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56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2736" y="78"/>
      </p:cViewPr>
      <p:guideLst>
        <p:guide orient="horz" pos="2279"/>
        <p:guide orient="horz" pos="6725"/>
        <p:guide orient="horz" pos="3368"/>
        <p:guide orient="horz" pos="11"/>
        <p:guide orient="horz" pos="1145"/>
        <p:guide orient="horz" pos="4457"/>
        <p:guide orient="horz" pos="5591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2" Target="slideMasters/slideMaster1.xml" Type="http://schemas.openxmlformats.org/officeDocument/2006/relationships/slideMaster"/><Relationship Id="rId3" Target="slides/slide1.xml" Type="http://schemas.openxmlformats.org/officeDocument/2006/relationships/slide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1.jpeg" Type="http://schemas.openxmlformats.org/officeDocument/2006/relationships/image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図プレースホルダー 18"/>
          <p:cNvSpPr>
            <a:spLocks noGrp="1"/>
          </p:cNvSpPr>
          <p:nvPr>
            <p:ph type="pic" sz="quarter" idx="10" hasCustomPrompt="1"/>
          </p:nvPr>
        </p:nvSpPr>
        <p:spPr>
          <a:xfrm>
            <a:off x="2686050" y="6365684"/>
            <a:ext cx="982663" cy="1055688"/>
          </a:xfrm>
          <a:blipFill dpi="0" rotWithShape="1"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4283720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9385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0582052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4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4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D7F4BE5E-49AD-4A1F-899F-27EDDE3EAFD8}" type="datetimeFigureOut">
              <a:rPr lang="ja-JP" altLang="en-US" smtClean="0"/>
              <a:pPr/>
              <a:t>2025/5/13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6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332BD8D6-8B9A-449D-A6F9-F5811F654A4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969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Relationship Id="rId5" Target="../media/image5.png" Type="http://schemas.openxmlformats.org/officeDocument/2006/relationships/image"/><Relationship Id="rId6" Target="../media/image6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2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正方形/長方形 52"/>
          <p:cNvSpPr/>
          <p:nvPr/>
        </p:nvSpPr>
        <p:spPr>
          <a:xfrm>
            <a:off x="0" y="-2441"/>
            <a:ext cx="7561263" cy="1069340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正方形/長方形 66"/>
          <p:cNvSpPr/>
          <p:nvPr/>
        </p:nvSpPr>
        <p:spPr>
          <a:xfrm>
            <a:off x="1436332" y="-67617"/>
            <a:ext cx="4943203" cy="9515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ts val="3200"/>
              </a:lnSpc>
            </a:pPr>
            <a:endParaRPr lang="en-US" altLang="ja-JP" sz="2200" b="1" u="sng" dirty="0">
              <a:ln w="11430"/>
              <a:solidFill>
                <a:schemeClr val="accent1">
                  <a:lumMod val="20000"/>
                  <a:lumOff val="8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ts val="3500"/>
              </a:lnSpc>
            </a:pPr>
            <a:r>
              <a:rPr lang="ja-JP" altLang="en-US" sz="4000" b="1" u="sng" dirty="0">
                <a:ln w="11430"/>
                <a:solidFill>
                  <a:schemeClr val="bg2">
                    <a:lumMod val="1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がんサロンのご案内</a:t>
            </a:r>
            <a:endParaRPr lang="en-US" altLang="ja-JP" sz="4000" b="1" u="sng" dirty="0">
              <a:ln w="11430"/>
              <a:solidFill>
                <a:schemeClr val="bg2">
                  <a:lumMod val="1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1" name="正方形/長方形 140"/>
          <p:cNvSpPr/>
          <p:nvPr/>
        </p:nvSpPr>
        <p:spPr>
          <a:xfrm>
            <a:off x="4146698" y="5872387"/>
            <a:ext cx="1130808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がん相談</a:t>
            </a:r>
            <a:endParaRPr lang="en-US" altLang="ja-JP" sz="80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8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支援センター</a:t>
            </a:r>
            <a:endParaRPr lang="en-US" altLang="ja-JP" sz="80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2" name="円/楕円 141"/>
          <p:cNvSpPr/>
          <p:nvPr/>
        </p:nvSpPr>
        <p:spPr>
          <a:xfrm>
            <a:off x="3774558" y="5699051"/>
            <a:ext cx="808074" cy="446568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60607" y="9080628"/>
            <a:ext cx="3203896" cy="2200602"/>
          </a:xfrm>
          <a:prstGeom prst="rect">
            <a:avLst/>
          </a:prstGeom>
          <a:noFill/>
          <a:ln w="44450" cmpd="dbl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b="1" u="sng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☆お問い合わせ先☆</a:t>
            </a:r>
            <a:endParaRPr lang="en-US" altLang="ja-JP" sz="1200" b="1" u="sng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 </a:t>
            </a:r>
            <a:r>
              <a:rPr lang="ja-JP" altLang="en-US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東広島医療センター医療相談支援センター</a:t>
            </a:r>
            <a:endParaRPr lang="en-US" altLang="ja-JP" sz="12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Tell</a:t>
            </a:r>
            <a:r>
              <a:rPr lang="ja-JP" altLang="en-US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：</a:t>
            </a:r>
            <a:r>
              <a:rPr lang="en-US" altLang="ja-JP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082-423-2176</a:t>
            </a:r>
            <a:r>
              <a:rPr lang="ja-JP" altLang="en-US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（代表）</a:t>
            </a:r>
            <a:endParaRPr lang="en-US" altLang="ja-JP" sz="12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Mail : 509-iryosoudan@mail.hosp.go.jp</a:t>
            </a: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担当：がん相談員</a:t>
            </a:r>
            <a:endParaRPr lang="en-US" altLang="ja-JP" sz="12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1100" b="1" dirty="0"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1200"/>
              </a:lnSpc>
            </a:pPr>
            <a:endParaRPr kumimoji="1" lang="en-US" altLang="ja-JP" sz="1100" b="1" dirty="0"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endParaRPr kumimoji="1" lang="en-US" altLang="ja-JP" sz="1100" b="1" dirty="0"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endParaRPr kumimoji="1" lang="ja-JP" altLang="en-US" sz="1600" b="1" dirty="0"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655" t="5449" r="46673" b="56556"/>
          <a:stretch/>
        </p:blipFill>
        <p:spPr>
          <a:xfrm>
            <a:off x="3944919" y="7228054"/>
            <a:ext cx="3257904" cy="3215204"/>
          </a:xfrm>
          <a:prstGeom prst="rect">
            <a:avLst/>
          </a:prstGeom>
          <a:ln w="38100">
            <a:solidFill>
              <a:schemeClr val="accent2">
                <a:lumMod val="40000"/>
                <a:lumOff val="60000"/>
              </a:schemeClr>
            </a:solidFill>
          </a:ln>
        </p:spPr>
      </p:pic>
      <p:sp>
        <p:nvSpPr>
          <p:cNvPr id="32" name="テキスト ボックス 34"/>
          <p:cNvSpPr txBox="1"/>
          <p:nvPr/>
        </p:nvSpPr>
        <p:spPr>
          <a:xfrm>
            <a:off x="6050268" y="8335925"/>
            <a:ext cx="297369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ysClr val="windowText" lastClr="000000"/>
                </a:solidFill>
              </a:rPr>
              <a:t>玄関</a:t>
            </a:r>
          </a:p>
        </p:txBody>
      </p:sp>
      <p:sp>
        <p:nvSpPr>
          <p:cNvPr id="33" name="テキスト ボックス 2"/>
          <p:cNvSpPr txBox="1"/>
          <p:nvPr/>
        </p:nvSpPr>
        <p:spPr>
          <a:xfrm>
            <a:off x="5143499" y="8410353"/>
            <a:ext cx="761747" cy="230832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ysClr val="windowText" lastClr="000000"/>
                </a:solidFill>
              </a:rPr>
              <a:t>外来診療棟</a:t>
            </a:r>
          </a:p>
        </p:txBody>
      </p:sp>
      <p:sp>
        <p:nvSpPr>
          <p:cNvPr id="35" name="テキスト ボックス 3"/>
          <p:cNvSpPr txBox="1"/>
          <p:nvPr/>
        </p:nvSpPr>
        <p:spPr>
          <a:xfrm>
            <a:off x="4497914" y="9080204"/>
            <a:ext cx="424960" cy="230832"/>
          </a:xfrm>
          <a:prstGeom prst="rect">
            <a:avLst/>
          </a:prstGeom>
          <a:solidFill>
            <a:schemeClr val="bg1"/>
          </a:solidFill>
          <a:ln w="2222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ysClr val="windowText" lastClr="000000"/>
                </a:solidFill>
              </a:rPr>
              <a:t>病棟</a:t>
            </a:r>
          </a:p>
        </p:txBody>
      </p:sp>
      <p:sp>
        <p:nvSpPr>
          <p:cNvPr id="37" name="円/楕円 36"/>
          <p:cNvSpPr/>
          <p:nvPr/>
        </p:nvSpPr>
        <p:spPr>
          <a:xfrm>
            <a:off x="5630291" y="7196466"/>
            <a:ext cx="1148316" cy="40954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7"/>
          <p:cNvSpPr txBox="1"/>
          <p:nvPr/>
        </p:nvSpPr>
        <p:spPr>
          <a:xfrm>
            <a:off x="5765650" y="7287705"/>
            <a:ext cx="1009934" cy="2462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b="1" dirty="0">
                <a:latin typeface="HG丸ｺﾞｼｯｸM-PRO" pitchFamily="50" charset="-128"/>
                <a:ea typeface="HG丸ｺﾞｼｯｸM-PRO" pitchFamily="50" charset="-128"/>
              </a:rPr>
              <a:t>研修センター</a:t>
            </a: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5539564" y="9750057"/>
            <a:ext cx="574158" cy="435933"/>
          </a:xfrm>
          <a:prstGeom prst="rect">
            <a:avLst/>
          </a:prstGeom>
          <a:solidFill>
            <a:srgbClr val="FF0000">
              <a:alpha val="58824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18288" tIns="0" rIns="0" bIns="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9" name="テキスト ボックス 33"/>
          <p:cNvSpPr txBox="1"/>
          <p:nvPr/>
        </p:nvSpPr>
        <p:spPr>
          <a:xfrm>
            <a:off x="5592728" y="9792584"/>
            <a:ext cx="478463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00" b="1" dirty="0">
                <a:solidFill>
                  <a:sysClr val="windowText" lastClr="000000"/>
                </a:solidFill>
              </a:rPr>
              <a:t>ヘ　リポート</a:t>
            </a:r>
          </a:p>
        </p:txBody>
      </p:sp>
      <p:sp>
        <p:nvSpPr>
          <p:cNvPr id="48" name="テキスト ボックス 7"/>
          <p:cNvSpPr txBox="1"/>
          <p:nvPr/>
        </p:nvSpPr>
        <p:spPr>
          <a:xfrm>
            <a:off x="4033442" y="9955618"/>
            <a:ext cx="1009934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大沢田池</a:t>
            </a:r>
            <a:endParaRPr kumimoji="1" lang="ja-JP" altLang="en-US" sz="105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615968" y="8102011"/>
            <a:ext cx="430887" cy="1148316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/>
              <a:t>外来駐車場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4043657" y="7261368"/>
            <a:ext cx="1531092" cy="261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b="1" dirty="0">
                <a:solidFill>
                  <a:schemeClr val="bg2">
                    <a:lumMod val="1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〈</a:t>
            </a:r>
            <a:r>
              <a:rPr lang="ja-JP" altLang="en-US" b="1" dirty="0">
                <a:solidFill>
                  <a:schemeClr val="bg2">
                    <a:lumMod val="1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研修センター図</a:t>
            </a:r>
            <a:r>
              <a:rPr lang="en-US" altLang="ja-JP" b="1" dirty="0">
                <a:solidFill>
                  <a:schemeClr val="bg2">
                    <a:lumMod val="1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〉</a:t>
            </a:r>
            <a:endParaRPr kumimoji="1" lang="ja-JP" altLang="en-US" b="1" dirty="0">
              <a:solidFill>
                <a:schemeClr val="bg2">
                  <a:lumMod val="1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88458" y="4068380"/>
            <a:ext cx="6865805" cy="2721803"/>
          </a:xfrm>
          <a:prstGeom prst="roundRect">
            <a:avLst>
              <a:gd name="adj" fmla="val 5860"/>
            </a:avLst>
          </a:prstGeom>
          <a:solidFill>
            <a:schemeClr val="bg1"/>
          </a:solidFill>
          <a:ln w="50800" cmpd="sng">
            <a:solidFill>
              <a:schemeClr val="accent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B020568D-D5DC-96DD-3DC8-F1239C85A1CE}"/>
              </a:ext>
            </a:extLst>
          </p:cNvPr>
          <p:cNvSpPr/>
          <p:nvPr/>
        </p:nvSpPr>
        <p:spPr>
          <a:xfrm>
            <a:off x="540913" y="1031521"/>
            <a:ext cx="6511560" cy="2842101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800" b="1" dirty="0">
              <a:solidFill>
                <a:schemeClr val="tx1"/>
              </a:solidFill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</a:rPr>
              <a:t>　　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【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内容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】</a:t>
            </a:r>
          </a:p>
          <a:p>
            <a:pPr algn="ctr"/>
            <a:r>
              <a:rPr lang="ja-JP" altLang="en-US" sz="3600" b="1" dirty="0">
                <a:solidFill>
                  <a:schemeClr val="accent2">
                    <a:lumMod val="75000"/>
                  </a:schemeClr>
                </a:solidFill>
              </a:rPr>
              <a:t>がん治療中の　　</a:t>
            </a:r>
            <a:endParaRPr lang="en-US" altLang="ja-JP" sz="36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ja-JP" altLang="en-US" sz="3600" b="1" dirty="0">
                <a:solidFill>
                  <a:schemeClr val="accent2">
                    <a:lumMod val="75000"/>
                  </a:schemeClr>
                </a:solidFill>
              </a:rPr>
              <a:t>口腔ケアについて</a:t>
            </a:r>
            <a:endParaRPr kumimoji="1" lang="en-US" altLang="ja-JP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講師：東広島医療センター</a:t>
            </a:r>
            <a:endParaRPr lang="en-US" altLang="ja-JP" sz="24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2400" b="1" dirty="0">
                <a:solidFill>
                  <a:schemeClr val="tx1"/>
                </a:solidFill>
              </a:rPr>
              <a:t>歯科　加治屋　幹人　医師　</a:t>
            </a:r>
            <a:endParaRPr kumimoji="1" lang="ja-JP" altLang="en-US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66D6DE0-E820-A85D-2E8B-B0F3D88020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7116" y="8162610"/>
            <a:ext cx="758698" cy="1617844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E6EAF5A-DC52-FBFA-348B-65B111CD67E0}"/>
              </a:ext>
            </a:extLst>
          </p:cNvPr>
          <p:cNvGrpSpPr/>
          <p:nvPr/>
        </p:nvGrpSpPr>
        <p:grpSpPr>
          <a:xfrm>
            <a:off x="181611" y="7014332"/>
            <a:ext cx="3105183" cy="1868991"/>
            <a:chOff x="181611" y="7014332"/>
            <a:chExt cx="3105183" cy="1868991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5" name="吹き出し: 円形 4">
              <a:extLst>
                <a:ext uri="{FF2B5EF4-FFF2-40B4-BE49-F238E27FC236}">
                  <a16:creationId xmlns:a16="http://schemas.microsoft.com/office/drawing/2014/main" id="{D41D20F5-BFCF-1E3A-A8CD-C7BF4847C58F}"/>
                </a:ext>
              </a:extLst>
            </p:cNvPr>
            <p:cNvSpPr/>
            <p:nvPr/>
          </p:nvSpPr>
          <p:spPr>
            <a:xfrm>
              <a:off x="181611" y="7014332"/>
              <a:ext cx="3105183" cy="1868991"/>
            </a:xfrm>
            <a:prstGeom prst="wedgeEllipseCallout">
              <a:avLst>
                <a:gd name="adj1" fmla="val 43903"/>
                <a:gd name="adj2" fmla="val 46088"/>
              </a:avLst>
            </a:prstGeom>
            <a:grpFill/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noFill/>
              </a:endParaRPr>
            </a:p>
          </p:txBody>
        </p: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E712FD2D-9D84-CCBA-A5D2-8241A5BE1A32}"/>
                </a:ext>
              </a:extLst>
            </p:cNvPr>
            <p:cNvSpPr txBox="1"/>
            <p:nvPr/>
          </p:nvSpPr>
          <p:spPr>
            <a:xfrm>
              <a:off x="232028" y="7387494"/>
              <a:ext cx="286553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☆</a:t>
              </a:r>
              <a:r>
                <a:rPr kumimoji="1" lang="ja-JP" altLang="en-US" sz="1600" b="1" u="sng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入院中</a:t>
              </a:r>
              <a:r>
                <a:rPr kumimoji="1" lang="ja-JP" altLang="en-US" sz="16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の方の参加はご遠慮</a:t>
              </a:r>
              <a:endParaRPr kumimoji="1" lang="en-US" altLang="ja-JP" sz="16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ください。</a:t>
              </a:r>
              <a:endParaRPr kumimoji="1" lang="en-US" altLang="ja-JP" sz="16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16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☆</a:t>
              </a:r>
              <a:r>
                <a:rPr kumimoji="1" lang="ja-JP" altLang="en-US" sz="16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発熱等、症状がある場合</a:t>
              </a:r>
              <a:endParaRPr kumimoji="1" lang="en-US" altLang="ja-JP" sz="16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には参加をご遠慮ください。</a:t>
              </a:r>
              <a:endParaRPr kumimoji="1" lang="ja-JP" altLang="en-US" sz="1600" b="1" dirty="0"/>
            </a:p>
          </p:txBody>
        </p:sp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9CB4646-EDDC-C5FF-3513-04EA149FA840}"/>
              </a:ext>
            </a:extLst>
          </p:cNvPr>
          <p:cNvSpPr txBox="1"/>
          <p:nvPr/>
        </p:nvSpPr>
        <p:spPr>
          <a:xfrm>
            <a:off x="524238" y="4370685"/>
            <a:ext cx="6813962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000" b="1" dirty="0">
                <a:solidFill>
                  <a:schemeClr val="bg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日　時</a:t>
            </a:r>
            <a:r>
              <a:rPr kumimoji="1"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令和６</a:t>
            </a:r>
            <a:r>
              <a:rPr kumimoji="1"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年</a:t>
            </a:r>
            <a:r>
              <a:rPr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6</a:t>
            </a:r>
            <a:r>
              <a:rPr kumimoji="1"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kumimoji="1"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19</a:t>
            </a:r>
            <a:r>
              <a:rPr kumimoji="1"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日</a:t>
            </a:r>
            <a:r>
              <a:rPr kumimoji="1"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木）</a:t>
            </a:r>
            <a:endParaRPr kumimoji="1" lang="en-US" altLang="ja-JP" sz="3200" b="1" u="sng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　　　   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14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00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15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00(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約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時間</a:t>
            </a:r>
            <a:r>
              <a:rPr lang="en-US" altLang="ja-JP" sz="2400" b="1" dirty="0"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  <a:p>
            <a:pPr>
              <a:lnSpc>
                <a:spcPts val="3000"/>
              </a:lnSpc>
            </a:pPr>
            <a:r>
              <a:rPr lang="ja-JP" altLang="en-US" sz="2000" b="1" dirty="0">
                <a:solidFill>
                  <a:schemeClr val="bg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場　所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en-US" sz="2000" b="1" dirty="0">
                <a:latin typeface="HG丸ｺﾞｼｯｸM-PRO" pitchFamily="50" charset="-128"/>
                <a:ea typeface="HG丸ｺﾞｼｯｸM-PRO" pitchFamily="50" charset="-128"/>
              </a:rPr>
              <a:t>東広島医療センター　研修センター（大）</a:t>
            </a:r>
            <a:endParaRPr lang="en-US" altLang="ja-JP" sz="20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2000" b="1" dirty="0">
                <a:solidFill>
                  <a:schemeClr val="bg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対　象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en-US" sz="20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がん患者さん、ご家族、興味のある方ならどな</a:t>
            </a:r>
            <a:endParaRPr lang="en-US" altLang="ja-JP" sz="20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20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　　　　たでも参加は自由です。ぜひお気軽にご参加</a:t>
            </a:r>
            <a:endParaRPr lang="en-US" altLang="ja-JP" sz="20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20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　　　　ください。</a:t>
            </a:r>
            <a:endParaRPr lang="en-US" altLang="ja-JP" sz="20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AFC6807-A3A1-129E-9473-A50625BEBFBA}"/>
              </a:ext>
            </a:extLst>
          </p:cNvPr>
          <p:cNvSpPr txBox="1"/>
          <p:nvPr/>
        </p:nvSpPr>
        <p:spPr>
          <a:xfrm>
            <a:off x="418247" y="101124"/>
            <a:ext cx="14707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kumimoji="1" lang="ja-JP" altLang="en-US" sz="4800" b="1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</a:p>
        </p:txBody>
      </p:sp>
      <p:pic>
        <p:nvPicPr>
          <p:cNvPr id="1026" name="Picture 2" descr="歯医者さんのイラスト（職業）">
            <a:extLst>
              <a:ext uri="{FF2B5EF4-FFF2-40B4-BE49-F238E27FC236}">
                <a16:creationId xmlns:a16="http://schemas.microsoft.com/office/drawing/2014/main" id="{3FF4B288-4342-4560-D212-1C44BF1F28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551" y="1635740"/>
            <a:ext cx="1354801" cy="2109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歯ブラシと綺麗な歯のイラスト">
            <a:extLst>
              <a:ext uri="{FF2B5EF4-FFF2-40B4-BE49-F238E27FC236}">
                <a16:creationId xmlns:a16="http://schemas.microsoft.com/office/drawing/2014/main" id="{54F64DCA-0578-1DC0-CF0C-E5C7712000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5" y="5803877"/>
            <a:ext cx="1387697" cy="1387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ガクアジサイのイラスト">
            <a:extLst>
              <a:ext uri="{FF2B5EF4-FFF2-40B4-BE49-F238E27FC236}">
                <a16:creationId xmlns:a16="http://schemas.microsoft.com/office/drawing/2014/main" id="{C16B7AC6-A2DB-66E0-39A5-1591998527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952" y="144165"/>
            <a:ext cx="1307846" cy="1307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8442999"/>
      </p:ext>
    </p:extLst>
  </p:cSld>
  <p:clrMapOvr>
    <a:masterClrMapping/>
  </p:clrMapOvr>
</p:sld>
</file>

<file path=ppt/theme/theme1.xml><?xml version="1.0" encoding="utf-8"?>
<a:theme xmlns:a="http://schemas.openxmlformats.org/drawingml/2006/main" name="21806_a_new_welcome_fly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BD2187A-2AAB-4BF5-84C9-9F3EBF0A3C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Words>171</Words>
  <PresentationFormat>ユーザー設定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メイリオ</vt:lpstr>
      <vt:lpstr>Arial</vt:lpstr>
      <vt:lpstr>21806_a_new_welcome_flyer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TC028374269991</vt:lpwstr>
  </property>
</Properties>
</file>