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6" r:id="rId3"/>
  </p:sldIdLst>
  <p:sldSz cx="7561263" cy="10693400"/>
  <p:notesSz cx="6797675" cy="99266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9">
          <p15:clr>
            <a:srgbClr val="A4A3A4"/>
          </p15:clr>
        </p15:guide>
        <p15:guide id="2" orient="horz" pos="6725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orient="horz" pos="11">
          <p15:clr>
            <a:srgbClr val="A4A3A4"/>
          </p15:clr>
        </p15:guide>
        <p15:guide id="5" orient="horz" pos="1145">
          <p15:clr>
            <a:srgbClr val="A4A3A4"/>
          </p15:clr>
        </p15:guide>
        <p15:guide id="6" orient="horz" pos="4457">
          <p15:clr>
            <a:srgbClr val="A4A3A4"/>
          </p15:clr>
        </p15:guide>
        <p15:guide id="7" orient="horz" pos="5591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CC"/>
    <a:srgbClr val="F88764"/>
    <a:srgbClr val="FFF4D9"/>
    <a:srgbClr val="FFFF99"/>
    <a:srgbClr val="F7994B"/>
    <a:srgbClr val="F8A764"/>
    <a:srgbClr val="F79443"/>
    <a:srgbClr val="F57E1B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3522" y="96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slideMasters/slideMaster1.xml" Type="http://schemas.openxmlformats.org/officeDocument/2006/relationships/slideMaster"/><Relationship Id="rId3" Target="slides/slide1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02D6F-3A2F-49E3-A57E-C845D8058117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9905F-1333-42B5-9F60-940A51E969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558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jpe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図プレースホルダー 18"/>
          <p:cNvSpPr>
            <a:spLocks noGrp="1"/>
          </p:cNvSpPr>
          <p:nvPr>
            <p:ph type="pic" sz="quarter" idx="10" hasCustomPrompt="1"/>
          </p:nvPr>
        </p:nvSpPr>
        <p:spPr>
          <a:xfrm>
            <a:off x="2686050" y="6365684"/>
            <a:ext cx="982663" cy="1055688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2025/3/5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openDmnd">
          <a:fgClr>
            <a:schemeClr val="accent5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18341" y="0"/>
            <a:ext cx="7533801" cy="106934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96439" y="9118374"/>
            <a:ext cx="3203896" cy="2200602"/>
          </a:xfrm>
          <a:prstGeom prst="rect">
            <a:avLst/>
          </a:prstGeom>
          <a:noFill/>
          <a:ln w="44450" cmpd="dbl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u="sng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☆お問い合わせ先☆</a:t>
            </a:r>
            <a:endParaRPr lang="en-US" altLang="ja-JP" sz="1200" b="1" u="sng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東広島医療センター医療相談支援センター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Tell</a:t>
            </a: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：０８２－４２３－２１７６（代表）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Mail : 509-iryosoudan@mail.hosp.go.jp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担当：がん相談員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655" t="5449" r="46673" b="56556"/>
          <a:stretch/>
        </p:blipFill>
        <p:spPr>
          <a:xfrm>
            <a:off x="4033442" y="7287043"/>
            <a:ext cx="3257904" cy="32152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</p:pic>
      <p:sp>
        <p:nvSpPr>
          <p:cNvPr id="32" name="テキスト ボックス 34"/>
          <p:cNvSpPr txBox="1"/>
          <p:nvPr/>
        </p:nvSpPr>
        <p:spPr>
          <a:xfrm>
            <a:off x="6112799" y="8502374"/>
            <a:ext cx="297369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玄関</a:t>
            </a:r>
          </a:p>
        </p:txBody>
      </p:sp>
      <p:sp>
        <p:nvSpPr>
          <p:cNvPr id="33" name="テキスト ボックス 2"/>
          <p:cNvSpPr txBox="1"/>
          <p:nvPr/>
        </p:nvSpPr>
        <p:spPr>
          <a:xfrm>
            <a:off x="5203025" y="8558416"/>
            <a:ext cx="761747" cy="2308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外来診療棟</a:t>
            </a:r>
          </a:p>
        </p:txBody>
      </p:sp>
      <p:sp>
        <p:nvSpPr>
          <p:cNvPr id="35" name="テキスト ボックス 3"/>
          <p:cNvSpPr txBox="1"/>
          <p:nvPr/>
        </p:nvSpPr>
        <p:spPr>
          <a:xfrm>
            <a:off x="4570592" y="9206729"/>
            <a:ext cx="424960" cy="230832"/>
          </a:xfrm>
          <a:prstGeom prst="rect">
            <a:avLst/>
          </a:prstGeom>
          <a:solidFill>
            <a:schemeClr val="bg1"/>
          </a:solidFill>
          <a:ln w="2222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病棟</a:t>
            </a:r>
          </a:p>
        </p:txBody>
      </p:sp>
      <p:sp>
        <p:nvSpPr>
          <p:cNvPr id="37" name="円/楕円 36"/>
          <p:cNvSpPr/>
          <p:nvPr/>
        </p:nvSpPr>
        <p:spPr>
          <a:xfrm>
            <a:off x="5681919" y="7287043"/>
            <a:ext cx="1148316" cy="40954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7"/>
          <p:cNvSpPr txBox="1"/>
          <p:nvPr/>
        </p:nvSpPr>
        <p:spPr>
          <a:xfrm>
            <a:off x="5842670" y="7378330"/>
            <a:ext cx="1009934" cy="2462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>
                <a:latin typeface="HG丸ｺﾞｼｯｸM-PRO" pitchFamily="50" charset="-128"/>
                <a:ea typeface="HG丸ｺﾞｼｯｸM-PRO" pitchFamily="50" charset="-128"/>
              </a:rPr>
              <a:t>研修センター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5539564" y="9750057"/>
            <a:ext cx="574158" cy="435933"/>
          </a:xfrm>
          <a:prstGeom prst="rect">
            <a:avLst/>
          </a:prstGeom>
          <a:solidFill>
            <a:srgbClr val="FF0000">
              <a:alpha val="58824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9" name="テキスト ボックス 33"/>
          <p:cNvSpPr txBox="1"/>
          <p:nvPr/>
        </p:nvSpPr>
        <p:spPr>
          <a:xfrm>
            <a:off x="5592728" y="9792584"/>
            <a:ext cx="47846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ysClr val="windowText" lastClr="000000"/>
                </a:solidFill>
              </a:rPr>
              <a:t>ヘ　リポート</a:t>
            </a:r>
          </a:p>
        </p:txBody>
      </p:sp>
      <p:sp>
        <p:nvSpPr>
          <p:cNvPr id="48" name="テキスト ボックス 7"/>
          <p:cNvSpPr txBox="1"/>
          <p:nvPr/>
        </p:nvSpPr>
        <p:spPr>
          <a:xfrm>
            <a:off x="4033442" y="9955618"/>
            <a:ext cx="1009934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大沢田池</a:t>
            </a:r>
            <a:endParaRPr kumimoji="1"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615968" y="8102011"/>
            <a:ext cx="430887" cy="114831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/>
              <a:t>外来駐車場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3979257" y="7332534"/>
            <a:ext cx="153109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〈</a:t>
            </a:r>
            <a:r>
              <a:rPr lang="ja-JP" altLang="en-US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研修センター図</a:t>
            </a:r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〉</a:t>
            </a:r>
            <a:endParaRPr kumimoji="1" lang="ja-JP" altLang="en-US" b="1" dirty="0">
              <a:solidFill>
                <a:schemeClr val="bg2">
                  <a:lumMod val="1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37018" y="3726975"/>
            <a:ext cx="6865805" cy="3173896"/>
          </a:xfrm>
          <a:prstGeom prst="roundRect">
            <a:avLst>
              <a:gd name="adj" fmla="val 5860"/>
            </a:avLst>
          </a:prstGeom>
          <a:solidFill>
            <a:schemeClr val="bg1"/>
          </a:solidFill>
          <a:ln w="50800" cmpd="sng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66D6DE0-E820-A85D-2E8B-B0F3D8802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10" y="8295217"/>
            <a:ext cx="758698" cy="161784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CB4646-EDDC-C5FF-3513-04EA149FA840}"/>
              </a:ext>
            </a:extLst>
          </p:cNvPr>
          <p:cNvSpPr txBox="1"/>
          <p:nvPr/>
        </p:nvSpPr>
        <p:spPr>
          <a:xfrm>
            <a:off x="574209" y="3923375"/>
            <a:ext cx="681396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日　時</a:t>
            </a:r>
            <a:r>
              <a:rPr kumimoji="1"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令和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木）</a:t>
            </a:r>
            <a:endParaRPr kumimoji="1" lang="en-US" altLang="ja-JP" sz="3200" b="1" u="sng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   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00(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約２時間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r>
              <a:rPr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（がんの種類・男女不問です）</a:t>
            </a:r>
            <a:endParaRPr lang="en-US" altLang="ja-JP" sz="24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場　所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東広島医療センター　研修センター（大）</a:t>
            </a:r>
            <a:endParaRPr lang="en-US" altLang="ja-JP" sz="20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対　象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en-US" altLang="ja-JP" sz="18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1F10E6-E58C-1A02-24E9-883CE915925B}"/>
              </a:ext>
            </a:extLst>
          </p:cNvPr>
          <p:cNvSpPr/>
          <p:nvPr/>
        </p:nvSpPr>
        <p:spPr>
          <a:xfrm>
            <a:off x="323931" y="1334052"/>
            <a:ext cx="6943060" cy="2238626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1800" b="1" u="sng" dirty="0">
                <a:solidFill>
                  <a:schemeClr val="accent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おしゃべりサロンとは？</a:t>
            </a:r>
            <a:endParaRPr lang="en-US" altLang="ja-JP" sz="1800" b="1" u="sng" dirty="0">
              <a:solidFill>
                <a:schemeClr val="accent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35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800" b="1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</a:t>
            </a:r>
          </a:p>
          <a:p>
            <a:pPr>
              <a:lnSpc>
                <a:spcPts val="2000"/>
              </a:lnSpc>
            </a:pPr>
            <a:r>
              <a:rPr lang="en-US" altLang="ja-JP" sz="1800" b="1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</a:t>
            </a: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参加者同士で日頃の不安や心配な事を話したり、他の人の話しを聞いたりする自由なおしゃべりの時間です。参加者同士の情報交換＆交流会です。</a:t>
            </a:r>
            <a:endParaRPr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　　　　　　　　　　　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あなたもぜひ参加してみませんか？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6AEFAA2-D8C7-C854-B078-4F23E2CAFE3F}"/>
              </a:ext>
            </a:extLst>
          </p:cNvPr>
          <p:cNvSpPr txBox="1"/>
          <p:nvPr/>
        </p:nvSpPr>
        <p:spPr>
          <a:xfrm>
            <a:off x="1309807" y="1738569"/>
            <a:ext cx="5100361" cy="1577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●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同じ病気を体験した者同士の交流の場です。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●</a:t>
            </a: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患者さん・ご家族のみの参加も可能です。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●</a:t>
            </a: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がんサロンに興味のある方も参加可能です。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lang="en-US" altLang="ja-JP" sz="1200" b="1" dirty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ja-JP" altLang="en-US" sz="2200" b="1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A06A80-1B50-EC61-0133-7422B1CF0845}"/>
              </a:ext>
            </a:extLst>
          </p:cNvPr>
          <p:cNvSpPr txBox="1"/>
          <p:nvPr/>
        </p:nvSpPr>
        <p:spPr>
          <a:xfrm>
            <a:off x="610207" y="-24107"/>
            <a:ext cx="2030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32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EAB9BD-4B78-2808-0983-C604288C2349}"/>
              </a:ext>
            </a:extLst>
          </p:cNvPr>
          <p:cNvSpPr txBox="1"/>
          <p:nvPr/>
        </p:nvSpPr>
        <p:spPr>
          <a:xfrm>
            <a:off x="1602849" y="5496199"/>
            <a:ext cx="5550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がん患者さん、ご家族、当院に通院されていな　い方でも、興味のある方ならどなたでも参加は自由です。ぜひお気軽にご参加ください。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予約不要です</a:t>
            </a:r>
            <a:endParaRPr lang="en-US" altLang="ja-JP" sz="20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816D663-6C7C-130F-8C69-F3367C3A267B}"/>
              </a:ext>
            </a:extLst>
          </p:cNvPr>
          <p:cNvGrpSpPr/>
          <p:nvPr/>
        </p:nvGrpSpPr>
        <p:grpSpPr>
          <a:xfrm>
            <a:off x="115442" y="7206863"/>
            <a:ext cx="3019826" cy="1747968"/>
            <a:chOff x="-3844385" y="6353750"/>
            <a:chExt cx="3019826" cy="1747968"/>
          </a:xfrm>
        </p:grpSpPr>
        <p:sp>
          <p:nvSpPr>
            <p:cNvPr id="11" name="吹き出し: 円形 10">
              <a:extLst>
                <a:ext uri="{FF2B5EF4-FFF2-40B4-BE49-F238E27FC236}">
                  <a16:creationId xmlns:a16="http://schemas.microsoft.com/office/drawing/2014/main" id="{61B2971A-C2A9-C0D9-59E2-A88A1E38969D}"/>
                </a:ext>
              </a:extLst>
            </p:cNvPr>
            <p:cNvSpPr/>
            <p:nvPr/>
          </p:nvSpPr>
          <p:spPr>
            <a:xfrm>
              <a:off x="-3844385" y="6353750"/>
              <a:ext cx="3019826" cy="1747968"/>
            </a:xfrm>
            <a:prstGeom prst="wedgeEllipseCallout">
              <a:avLst>
                <a:gd name="adj1" fmla="val 43903"/>
                <a:gd name="adj2" fmla="val 46088"/>
              </a:avLst>
            </a:prstGeom>
            <a:solidFill>
              <a:srgbClr val="FFF4D9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noFill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387E382-84C8-CCA2-4DF6-67AC2FE39C0B}"/>
                </a:ext>
              </a:extLst>
            </p:cNvPr>
            <p:cNvSpPr txBox="1"/>
            <p:nvPr/>
          </p:nvSpPr>
          <p:spPr>
            <a:xfrm>
              <a:off x="-3748489" y="6721518"/>
              <a:ext cx="2828033" cy="9498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500" b="1" u="sng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入院中</a:t>
              </a:r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の方の参加はご遠慮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ください。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発熱等、症状がある場合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には参加をご遠慮ください。</a:t>
              </a:r>
              <a:endParaRPr kumimoji="1" lang="ja-JP" altLang="en-US" sz="1500" b="1" dirty="0"/>
            </a:p>
          </p:txBody>
        </p:sp>
      </p:grpSp>
      <p:sp>
        <p:nvSpPr>
          <p:cNvPr id="67" name="正方形/長方形 66"/>
          <p:cNvSpPr/>
          <p:nvPr/>
        </p:nvSpPr>
        <p:spPr>
          <a:xfrm>
            <a:off x="-44763" y="-100990"/>
            <a:ext cx="7290796" cy="14003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endParaRPr lang="en-US" altLang="ja-JP" sz="22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800" b="1" u="sng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東広島医療センター</a:t>
            </a:r>
            <a:endParaRPr lang="en-US" altLang="ja-JP" sz="28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800" b="1" u="sng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がんサロン　～おしゃべりサロン～</a:t>
            </a:r>
            <a:endParaRPr lang="en-US" altLang="ja-JP" sz="28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お皿にのせた柏餅のイラスト">
            <a:extLst>
              <a:ext uri="{FF2B5EF4-FFF2-40B4-BE49-F238E27FC236}">
                <a16:creationId xmlns:a16="http://schemas.microsoft.com/office/drawing/2014/main" id="{BDD187CA-EDFF-AD71-6C45-3134C4B5B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953" y="1433673"/>
            <a:ext cx="1653091" cy="1115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折り紙兜（かぶと）のイラスト＜青色＞">
            <a:extLst>
              <a:ext uri="{FF2B5EF4-FFF2-40B4-BE49-F238E27FC236}">
                <a16:creationId xmlns:a16="http://schemas.microsoft.com/office/drawing/2014/main" id="{564C7BF6-50ED-A510-8732-F638FBC52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60096">
            <a:off x="110135" y="6818481"/>
            <a:ext cx="1306657" cy="62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77E5EE8C-11AC-C77D-B88D-BA3960DAC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62918">
            <a:off x="76045" y="6160766"/>
            <a:ext cx="1242161" cy="59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theme/theme1.xml><?xml version="1.0" encoding="utf-8"?>
<a:theme xmlns:a="http://schemas.openxmlformats.org/drawingml/2006/main" name="21806_a_new_welcome_fly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BD2187A-2AAB-4BF5-84C9-9F3EBF0A3C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Words>262</Words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メイリオ</vt:lpstr>
      <vt:lpstr>游ゴシック</vt:lpstr>
      <vt:lpstr>Arial</vt:lpstr>
      <vt:lpstr>21806_a_new_welcome_flyer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TC028374269991</vt:lpwstr>
  </property>
</Properties>
</file>