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FE5"/>
    <a:srgbClr val="F8A764"/>
    <a:srgbClr val="FF99CC"/>
    <a:srgbClr val="FF43FF"/>
    <a:srgbClr val="F7994B"/>
    <a:srgbClr val="F88764"/>
    <a:srgbClr val="F79443"/>
    <a:srgbClr val="F57E1B"/>
    <a:srgbClr val="FFFF99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372" y="138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1080B-CC54-4366-AEBF-CF9E3B5A0D03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BFF38-F301-46EA-98E8-B3FB6CF42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93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2025/1/27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-1" y="11716"/>
            <a:ext cx="7557063" cy="1068168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270467" y="-92118"/>
            <a:ext cx="7290796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東広島医療センター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　～おしゃべりサロン～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6439" y="9118374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4033442" y="7287043"/>
            <a:ext cx="3257904" cy="321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112799" y="8502374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203025" y="8558416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570592" y="9206729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81919" y="7287043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842670" y="7378330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979257" y="7332534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37018" y="2920850"/>
            <a:ext cx="6865805" cy="4039821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10" y="8295217"/>
            <a:ext cx="758698" cy="161784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532308" y="3081013"/>
            <a:ext cx="681396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00(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約２時間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（がんの種類・男女不問です）</a:t>
            </a: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内　容</a:t>
            </a:r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がんピアサポーターによる体験談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                            ＆おしゃべり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　象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en-US" altLang="ja-JP" sz="18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1F10E6-E58C-1A02-24E9-883CE915925B}"/>
              </a:ext>
            </a:extLst>
          </p:cNvPr>
          <p:cNvSpPr/>
          <p:nvPr/>
        </p:nvSpPr>
        <p:spPr>
          <a:xfrm>
            <a:off x="323931" y="1334052"/>
            <a:ext cx="6943060" cy="128112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1800" b="1" u="sng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おしゃべりサロンとは？</a:t>
            </a: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参加者同士で日頃の不安や心配な事を話したり、他の人の話しを聞いたりする自由なおしゃべりの時間です。参加者同士の情報交換＆交流会です。</a:t>
            </a:r>
            <a:endParaRPr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　　　　　　　　　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あなたもぜひ参加してみませんか？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AB9BD-4B78-2808-0983-C604288C2349}"/>
              </a:ext>
            </a:extLst>
          </p:cNvPr>
          <p:cNvSpPr txBox="1"/>
          <p:nvPr/>
        </p:nvSpPr>
        <p:spPr>
          <a:xfrm>
            <a:off x="1597725" y="5441830"/>
            <a:ext cx="5550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がん患者さん、ご家族、当院に通院されていな　い方でも、興味のある方ならどなたでも参加は自由です。ぜひお気軽にご参加ください。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0B55C3-38C2-8BE2-FF65-49F091125426}"/>
              </a:ext>
            </a:extLst>
          </p:cNvPr>
          <p:cNvSpPr txBox="1"/>
          <p:nvPr/>
        </p:nvSpPr>
        <p:spPr>
          <a:xfrm>
            <a:off x="3780631" y="6958494"/>
            <a:ext cx="37090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</a:rPr>
              <a:t>飲み物をご持参いただいても大丈夫</a:t>
            </a:r>
            <a:r>
              <a:rPr lang="ja-JP" altLang="en-US" sz="1600" dirty="0">
                <a:solidFill>
                  <a:schemeClr val="accent2">
                    <a:lumMod val="50000"/>
                  </a:schemeClr>
                </a:solidFill>
              </a:rPr>
              <a:t>です</a:t>
            </a:r>
            <a:endParaRPr kumimoji="1" lang="ja-JP" alt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16D663-6C7C-130F-8C69-F3367C3A267B}"/>
              </a:ext>
            </a:extLst>
          </p:cNvPr>
          <p:cNvGrpSpPr/>
          <p:nvPr/>
        </p:nvGrpSpPr>
        <p:grpSpPr>
          <a:xfrm>
            <a:off x="115442" y="7206863"/>
            <a:ext cx="3019826" cy="1747968"/>
            <a:chOff x="-3844385" y="6353750"/>
            <a:chExt cx="3019826" cy="1747968"/>
          </a:xfrm>
        </p:grpSpPr>
        <p:sp>
          <p:nvSpPr>
            <p:cNvPr id="11" name="吹き出し: 円形 10">
              <a:extLst>
                <a:ext uri="{FF2B5EF4-FFF2-40B4-BE49-F238E27FC236}">
                  <a16:creationId xmlns:a16="http://schemas.microsoft.com/office/drawing/2014/main" id="{61B2971A-C2A9-C0D9-59E2-A88A1E38969D}"/>
                </a:ext>
              </a:extLst>
            </p:cNvPr>
            <p:cNvSpPr/>
            <p:nvPr/>
          </p:nvSpPr>
          <p:spPr>
            <a:xfrm>
              <a:off x="-3844385" y="6353750"/>
              <a:ext cx="3019826" cy="1747968"/>
            </a:xfrm>
            <a:prstGeom prst="wedgeEllipseCallout">
              <a:avLst>
                <a:gd name="adj1" fmla="val 43903"/>
                <a:gd name="adj2" fmla="val 46088"/>
              </a:avLst>
            </a:prstGeom>
            <a:solidFill>
              <a:srgbClr val="FDFFE5"/>
            </a:solidFill>
            <a:ln>
              <a:solidFill>
                <a:srgbClr val="F8A7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387E382-84C8-CCA2-4DF6-67AC2FE39C0B}"/>
                </a:ext>
              </a:extLst>
            </p:cNvPr>
            <p:cNvSpPr txBox="1"/>
            <p:nvPr/>
          </p:nvSpPr>
          <p:spPr>
            <a:xfrm>
              <a:off x="-3748489" y="6721518"/>
              <a:ext cx="2828033" cy="9498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500" b="1" dirty="0"/>
            </a:p>
          </p:txBody>
        </p:sp>
      </p:grpSp>
      <p:pic>
        <p:nvPicPr>
          <p:cNvPr id="1026" name="Picture 2" descr="かわいい梅の木のイラスト">
            <a:extLst>
              <a:ext uri="{FF2B5EF4-FFF2-40B4-BE49-F238E27FC236}">
                <a16:creationId xmlns:a16="http://schemas.microsoft.com/office/drawing/2014/main" id="{65C32967-1328-BF6B-5B6A-1666C914C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0" y="267624"/>
            <a:ext cx="1245162" cy="124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ツクシとスギナのイラスト">
            <a:extLst>
              <a:ext uri="{FF2B5EF4-FFF2-40B4-BE49-F238E27FC236}">
                <a16:creationId xmlns:a16="http://schemas.microsoft.com/office/drawing/2014/main" id="{C5D0417E-DE9C-F694-E70C-B8A1022CF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70" y="5873103"/>
            <a:ext cx="1244855" cy="125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ウグイスのイラスト">
            <a:extLst>
              <a:ext uri="{FF2B5EF4-FFF2-40B4-BE49-F238E27FC236}">
                <a16:creationId xmlns:a16="http://schemas.microsoft.com/office/drawing/2014/main" id="{6D59C194-8379-314E-756C-D9D93344E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354" y="2051629"/>
            <a:ext cx="1603083" cy="1454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06A80-1B50-EC61-0133-7422B1CF0845}"/>
              </a:ext>
            </a:extLst>
          </p:cNvPr>
          <p:cNvSpPr txBox="1"/>
          <p:nvPr/>
        </p:nvSpPr>
        <p:spPr>
          <a:xfrm>
            <a:off x="610207" y="-24107"/>
            <a:ext cx="2030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239</Words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游ゴシック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