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5C732F"/>
    <a:srgbClr val="C86664"/>
    <a:srgbClr val="C35855"/>
    <a:srgbClr val="CCCC00"/>
    <a:srgbClr val="D5A419"/>
    <a:srgbClr val="DED410"/>
    <a:srgbClr val="DFD00F"/>
    <a:srgbClr val="E2D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688" y="72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2024/11/18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6828" y="1696"/>
            <a:ext cx="7557483" cy="10693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正方形/長方形 140"/>
          <p:cNvSpPr/>
          <p:nvPr/>
        </p:nvSpPr>
        <p:spPr>
          <a:xfrm>
            <a:off x="4146698" y="5872387"/>
            <a:ext cx="113080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がん相談</a:t>
            </a:r>
            <a:endParaRPr lang="en-US" altLang="ja-JP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支援センター</a:t>
            </a:r>
            <a:endParaRPr lang="en-US" altLang="ja-JP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2" name="円/楕円 141"/>
          <p:cNvSpPr/>
          <p:nvPr/>
        </p:nvSpPr>
        <p:spPr>
          <a:xfrm>
            <a:off x="3774558" y="5699051"/>
            <a:ext cx="808074" cy="44656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60607" y="9042219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3944919" y="7228054"/>
            <a:ext cx="3257904" cy="321520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050268" y="8335925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143499" y="8410353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497914" y="9080204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30291" y="7196466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765650" y="7287705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043657" y="7261368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41655" y="4018516"/>
            <a:ext cx="6865805" cy="2721803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020568D-D5DC-96DD-3DC8-F1239C85A1CE}"/>
              </a:ext>
            </a:extLst>
          </p:cNvPr>
          <p:cNvSpPr/>
          <p:nvPr/>
        </p:nvSpPr>
        <p:spPr>
          <a:xfrm>
            <a:off x="518777" y="1024917"/>
            <a:ext cx="6511560" cy="29554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　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内容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】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b="1" dirty="0">
                <a:solidFill>
                  <a:srgbClr val="5C732F"/>
                </a:solidFill>
              </a:rPr>
              <a:t>「抗がん剤治療中の</a:t>
            </a:r>
            <a:endParaRPr kumimoji="1" lang="en-US" altLang="ja-JP" sz="4000" b="1" dirty="0">
              <a:solidFill>
                <a:srgbClr val="5C732F"/>
              </a:solidFill>
            </a:endParaRPr>
          </a:p>
          <a:p>
            <a:pPr algn="ctr"/>
            <a:r>
              <a:rPr kumimoji="1" lang="ja-JP" altLang="en-US" sz="4000" b="1" dirty="0">
                <a:solidFill>
                  <a:srgbClr val="5C732F"/>
                </a:solidFill>
              </a:rPr>
              <a:t>日常生活について」</a:t>
            </a:r>
            <a:endParaRPr kumimoji="1" lang="en-US" altLang="ja-JP" sz="4000" b="1" dirty="0">
              <a:solidFill>
                <a:srgbClr val="5C732F"/>
              </a:solidFill>
            </a:endParaRPr>
          </a:p>
          <a:p>
            <a:pPr algn="ctr"/>
            <a:endParaRPr lang="en-US" altLang="ja-JP" sz="4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116" y="8162610"/>
            <a:ext cx="758698" cy="1617844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E6EAF5A-DC52-FBFA-348B-65B111CD67E0}"/>
              </a:ext>
            </a:extLst>
          </p:cNvPr>
          <p:cNvGrpSpPr/>
          <p:nvPr/>
        </p:nvGrpSpPr>
        <p:grpSpPr>
          <a:xfrm>
            <a:off x="103425" y="6905800"/>
            <a:ext cx="3105183" cy="1868991"/>
            <a:chOff x="103425" y="6905800"/>
            <a:chExt cx="3105183" cy="186899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" name="吹き出し: 円形 4">
              <a:extLst>
                <a:ext uri="{FF2B5EF4-FFF2-40B4-BE49-F238E27FC236}">
                  <a16:creationId xmlns:a16="http://schemas.microsoft.com/office/drawing/2014/main" id="{D41D20F5-BFCF-1E3A-A8CD-C7BF4847C58F}"/>
                </a:ext>
              </a:extLst>
            </p:cNvPr>
            <p:cNvSpPr/>
            <p:nvPr/>
          </p:nvSpPr>
          <p:spPr>
            <a:xfrm>
              <a:off x="103425" y="6905800"/>
              <a:ext cx="3105183" cy="1868991"/>
            </a:xfrm>
            <a:prstGeom prst="wedgeEllipseCallout">
              <a:avLst>
                <a:gd name="adj1" fmla="val 43903"/>
                <a:gd name="adj2" fmla="val 46088"/>
              </a:avLst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E712FD2D-9D84-CCBA-A5D2-8241A5BE1A32}"/>
                </a:ext>
              </a:extLst>
            </p:cNvPr>
            <p:cNvSpPr txBox="1"/>
            <p:nvPr/>
          </p:nvSpPr>
          <p:spPr>
            <a:xfrm>
              <a:off x="182503" y="7287705"/>
              <a:ext cx="2865536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6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600" b="1" dirty="0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466526" y="4174056"/>
            <a:ext cx="681396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令和６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19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　　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50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　　　　　　　　　</a:t>
            </a: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対　象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76C782-83E6-B4CA-3CFD-535EB8C2DA88}"/>
              </a:ext>
            </a:extLst>
          </p:cNvPr>
          <p:cNvSpPr txBox="1"/>
          <p:nvPr/>
        </p:nvSpPr>
        <p:spPr>
          <a:xfrm>
            <a:off x="1517570" y="5359781"/>
            <a:ext cx="555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がん患者さん、ご家族、当院に通院されていな　い方でも、興味のある方ならどなたでも参加は自由です。ぜひお気軽にご参加ください。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FC6807-A3A1-129E-9473-A50625BEBFBA}"/>
              </a:ext>
            </a:extLst>
          </p:cNvPr>
          <p:cNvSpPr txBox="1"/>
          <p:nvPr/>
        </p:nvSpPr>
        <p:spPr>
          <a:xfrm>
            <a:off x="341655" y="94084"/>
            <a:ext cx="169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32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1595948" y="-24699"/>
            <a:ext cx="5179636" cy="951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accent1">
                  <a:lumMod val="20000"/>
                  <a:lumOff val="8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4000" b="1" u="sng" dirty="0">
                <a:ln w="11430"/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がんサロンのご案内</a:t>
            </a:r>
            <a:endParaRPr lang="en-US" altLang="ja-JP" sz="4000" b="1" u="sng" dirty="0">
              <a:ln w="11430"/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367621-0AEB-B975-6BE4-B5869AC4520D}"/>
              </a:ext>
            </a:extLst>
          </p:cNvPr>
          <p:cNvSpPr txBox="1"/>
          <p:nvPr/>
        </p:nvSpPr>
        <p:spPr>
          <a:xfrm>
            <a:off x="3688599" y="6817605"/>
            <a:ext cx="3701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飲み物をご持参</a:t>
            </a:r>
            <a:r>
              <a:rPr kumimoji="1" lang="ja-JP" altLang="en-US" sz="1400" b="1" dirty="0"/>
              <a:t>いただいて</a:t>
            </a:r>
            <a:r>
              <a:rPr kumimoji="1" lang="ja-JP" altLang="en-US" sz="1600" b="1" dirty="0"/>
              <a:t>も大丈夫</a:t>
            </a:r>
            <a:r>
              <a:rPr lang="ja-JP" altLang="en-US" sz="1600" b="1" dirty="0"/>
              <a:t>です</a:t>
            </a:r>
            <a:endParaRPr kumimoji="1" lang="ja-JP" altLang="en-US" sz="1600" b="1" dirty="0"/>
          </a:p>
        </p:txBody>
      </p:sp>
      <p:sp>
        <p:nvSpPr>
          <p:cNvPr id="7" name="AutoShape 2" descr="■">
            <a:extLst>
              <a:ext uri="{FF2B5EF4-FFF2-40B4-BE49-F238E27FC236}">
                <a16:creationId xmlns:a16="http://schemas.microsoft.com/office/drawing/2014/main" id="{4948C2F7-D0D7-BE93-A0C8-903F0037B6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43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134F1F4-49B1-A648-4E21-3281E527B4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07751">
            <a:off x="6233580" y="3545247"/>
            <a:ext cx="1431641" cy="143164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9D1276A-83C8-FA16-A11D-C724888FCF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4287" y="836292"/>
            <a:ext cx="3939757" cy="199762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157486-BC16-79DC-F729-296653649766}"/>
              </a:ext>
            </a:extLst>
          </p:cNvPr>
          <p:cNvSpPr txBox="1"/>
          <p:nvPr/>
        </p:nvSpPr>
        <p:spPr>
          <a:xfrm>
            <a:off x="1327398" y="3050249"/>
            <a:ext cx="625710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/>
              <a:t>講師：東広島医療センター</a:t>
            </a:r>
            <a:endParaRPr kumimoji="1" lang="en-US" altLang="ja-JP" sz="2200" b="1" dirty="0"/>
          </a:p>
          <a:p>
            <a:r>
              <a:rPr lang="ja-JP" altLang="en-US" sz="2200" b="1" dirty="0"/>
              <a:t>　　　  </a:t>
            </a:r>
            <a:r>
              <a:rPr kumimoji="1" lang="ja-JP" altLang="en-US" sz="2200" b="1" dirty="0"/>
              <a:t>化学療法認定看護師　嶋田　裕子</a:t>
            </a:r>
            <a:endParaRPr kumimoji="1" lang="en-US" altLang="ja-JP" sz="22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189</Words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メイリオ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