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6" r:id="rId3"/>
  </p:sldIdLst>
  <p:sldSz cx="7561263" cy="10693400"/>
  <p:notesSz cx="6797675" cy="99266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9">
          <p15:clr>
            <a:srgbClr val="A4A3A4"/>
          </p15:clr>
        </p15:guide>
        <p15:guide id="2" orient="horz" pos="6725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orient="horz" pos="11">
          <p15:clr>
            <a:srgbClr val="A4A3A4"/>
          </p15:clr>
        </p15:guide>
        <p15:guide id="5" orient="horz" pos="1145">
          <p15:clr>
            <a:srgbClr val="A4A3A4"/>
          </p15:clr>
        </p15:guide>
        <p15:guide id="6" orient="horz" pos="4457">
          <p15:clr>
            <a:srgbClr val="A4A3A4"/>
          </p15:clr>
        </p15:guide>
        <p15:guide id="7" orient="horz" pos="5591">
          <p15:clr>
            <a:srgbClr val="A4A3A4"/>
          </p15:clr>
        </p15:guide>
        <p15:guide id="8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5C732F"/>
    <a:srgbClr val="C86664"/>
    <a:srgbClr val="C35855"/>
    <a:srgbClr val="CCCC00"/>
    <a:srgbClr val="D5A419"/>
    <a:srgbClr val="DED410"/>
    <a:srgbClr val="DFD00F"/>
    <a:srgbClr val="E2D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688" y="72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slideMasters/slideMaster1.xml" Type="http://schemas.openxmlformats.org/officeDocument/2006/relationships/slideMaster"/><Relationship Id="rId3" Target="slides/slide1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jpeg" Type="http://schemas.openxmlformats.org/officeDocument/2006/relationships/image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UpDiag">
          <a:fgClr>
            <a:schemeClr val="accent5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2024/11/18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F7C8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6828" y="1696"/>
            <a:ext cx="7557483" cy="106934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1" name="正方形/長方形 140"/>
          <p:cNvSpPr/>
          <p:nvPr/>
        </p:nvSpPr>
        <p:spPr>
          <a:xfrm>
            <a:off x="4146698" y="5872387"/>
            <a:ext cx="113080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がん相談</a:t>
            </a:r>
            <a:endParaRPr lang="en-US" altLang="ja-JP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8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支援センター</a:t>
            </a:r>
            <a:endParaRPr lang="en-US" altLang="ja-JP" sz="8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2" name="円/楕円 141"/>
          <p:cNvSpPr/>
          <p:nvPr/>
        </p:nvSpPr>
        <p:spPr>
          <a:xfrm>
            <a:off x="3774558" y="5699051"/>
            <a:ext cx="808074" cy="446568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60607" y="9042219"/>
            <a:ext cx="3203896" cy="2200602"/>
          </a:xfrm>
          <a:prstGeom prst="rect">
            <a:avLst/>
          </a:prstGeom>
          <a:noFill/>
          <a:ln w="44450" cmpd="dbl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☆お問い合わせ先☆</a:t>
            </a:r>
            <a:endParaRPr lang="en-US" altLang="ja-JP" sz="1200" b="1" u="sng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 東広島医療センター医療相談支援センター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Tell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：０８２－４２３－２１７６（代表）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Mail : 509-iryosoudan@mail.hosp.go.jp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rPr>
              <a:t>担当：がん相談員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pPr>
              <a:lnSpc>
                <a:spcPts val="1200"/>
              </a:lnSpc>
            </a:pP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  <a:p>
            <a:endParaRPr kumimoji="1" lang="ja-JP" alt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メイリオ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655" t="5449" r="46673" b="56556"/>
          <a:stretch/>
        </p:blipFill>
        <p:spPr>
          <a:xfrm>
            <a:off x="3944919" y="7228054"/>
            <a:ext cx="3257904" cy="3215204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</p:pic>
      <p:sp>
        <p:nvSpPr>
          <p:cNvPr id="32" name="テキスト ボックス 34"/>
          <p:cNvSpPr txBox="1"/>
          <p:nvPr/>
        </p:nvSpPr>
        <p:spPr>
          <a:xfrm>
            <a:off x="6050268" y="8335925"/>
            <a:ext cx="297369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玄関</a:t>
            </a:r>
          </a:p>
        </p:txBody>
      </p:sp>
      <p:sp>
        <p:nvSpPr>
          <p:cNvPr id="33" name="テキスト ボックス 2"/>
          <p:cNvSpPr txBox="1"/>
          <p:nvPr/>
        </p:nvSpPr>
        <p:spPr>
          <a:xfrm>
            <a:off x="5143499" y="8410353"/>
            <a:ext cx="761747" cy="230832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外来診療棟</a:t>
            </a:r>
          </a:p>
        </p:txBody>
      </p:sp>
      <p:sp>
        <p:nvSpPr>
          <p:cNvPr id="35" name="テキスト ボックス 3"/>
          <p:cNvSpPr txBox="1"/>
          <p:nvPr/>
        </p:nvSpPr>
        <p:spPr>
          <a:xfrm>
            <a:off x="4497914" y="9080204"/>
            <a:ext cx="424960" cy="230832"/>
          </a:xfrm>
          <a:prstGeom prst="rect">
            <a:avLst/>
          </a:prstGeom>
          <a:solidFill>
            <a:schemeClr val="bg1"/>
          </a:solidFill>
          <a:ln w="22225">
            <a:solidFill>
              <a:srgbClr val="FFC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>
                <a:solidFill>
                  <a:sysClr val="windowText" lastClr="000000"/>
                </a:solidFill>
              </a:rPr>
              <a:t>病棟</a:t>
            </a:r>
          </a:p>
        </p:txBody>
      </p:sp>
      <p:sp>
        <p:nvSpPr>
          <p:cNvPr id="37" name="円/楕円 36"/>
          <p:cNvSpPr/>
          <p:nvPr/>
        </p:nvSpPr>
        <p:spPr>
          <a:xfrm>
            <a:off x="5630291" y="7196466"/>
            <a:ext cx="1148316" cy="4095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7"/>
          <p:cNvSpPr txBox="1"/>
          <p:nvPr/>
        </p:nvSpPr>
        <p:spPr>
          <a:xfrm>
            <a:off x="5765650" y="7287705"/>
            <a:ext cx="1009934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>
                <a:latin typeface="HG丸ｺﾞｼｯｸM-PRO" pitchFamily="50" charset="-128"/>
                <a:ea typeface="HG丸ｺﾞｼｯｸM-PRO" pitchFamily="50" charset="-128"/>
              </a:rPr>
              <a:t>研修センター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539564" y="9750057"/>
            <a:ext cx="574158" cy="435933"/>
          </a:xfrm>
          <a:prstGeom prst="rect">
            <a:avLst/>
          </a:prstGeom>
          <a:solidFill>
            <a:srgbClr val="FF0000">
              <a:alpha val="58824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テキスト ボックス 33"/>
          <p:cNvSpPr txBox="1"/>
          <p:nvPr/>
        </p:nvSpPr>
        <p:spPr>
          <a:xfrm>
            <a:off x="5592728" y="9792584"/>
            <a:ext cx="47846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b="1" dirty="0">
                <a:solidFill>
                  <a:sysClr val="windowText" lastClr="000000"/>
                </a:solidFill>
              </a:rPr>
              <a:t>ヘ　リポート</a:t>
            </a:r>
          </a:p>
        </p:txBody>
      </p:sp>
      <p:sp>
        <p:nvSpPr>
          <p:cNvPr id="48" name="テキスト ボックス 7"/>
          <p:cNvSpPr txBox="1"/>
          <p:nvPr/>
        </p:nvSpPr>
        <p:spPr>
          <a:xfrm>
            <a:off x="4033442" y="9955618"/>
            <a:ext cx="1009934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大沢田池</a:t>
            </a:r>
            <a:endParaRPr kumimoji="1"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615968" y="8102011"/>
            <a:ext cx="430887" cy="114831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/>
              <a:t>外来駐車場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4043657" y="7261368"/>
            <a:ext cx="153109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〈</a:t>
            </a:r>
            <a:r>
              <a:rPr lang="ja-JP" altLang="en-US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研修センター図</a:t>
            </a:r>
            <a:r>
              <a:rPr lang="en-US" altLang="ja-JP" b="1" dirty="0"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〉</a:t>
            </a:r>
            <a:endParaRPr kumimoji="1" lang="ja-JP" altLang="en-US" b="1" dirty="0"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41655" y="4018516"/>
            <a:ext cx="6865805" cy="2721803"/>
          </a:xfrm>
          <a:prstGeom prst="roundRect">
            <a:avLst>
              <a:gd name="adj" fmla="val 5860"/>
            </a:avLst>
          </a:prstGeom>
          <a:solidFill>
            <a:schemeClr val="bg1"/>
          </a:solidFill>
          <a:ln w="50800" cmpd="sng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B020568D-D5DC-96DD-3DC8-F1239C85A1CE}"/>
              </a:ext>
            </a:extLst>
          </p:cNvPr>
          <p:cNvSpPr/>
          <p:nvPr/>
        </p:nvSpPr>
        <p:spPr>
          <a:xfrm>
            <a:off x="518777" y="1024917"/>
            <a:ext cx="6511560" cy="295543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　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内容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】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000" b="1" dirty="0">
                <a:solidFill>
                  <a:srgbClr val="5C732F"/>
                </a:solidFill>
              </a:rPr>
              <a:t>「抗がん剤治療中の</a:t>
            </a:r>
            <a:endParaRPr kumimoji="1" lang="en-US" altLang="ja-JP" sz="4000" b="1" dirty="0">
              <a:solidFill>
                <a:srgbClr val="5C732F"/>
              </a:solidFill>
            </a:endParaRPr>
          </a:p>
          <a:p>
            <a:pPr algn="ctr"/>
            <a:r>
              <a:rPr kumimoji="1" lang="ja-JP" altLang="en-US" sz="4000" b="1" dirty="0">
                <a:solidFill>
                  <a:srgbClr val="5C732F"/>
                </a:solidFill>
              </a:rPr>
              <a:t>日常生活について」</a:t>
            </a:r>
            <a:endParaRPr kumimoji="1" lang="en-US" altLang="ja-JP" sz="4000" b="1" dirty="0">
              <a:solidFill>
                <a:srgbClr val="5C732F"/>
              </a:solidFill>
            </a:endParaRPr>
          </a:p>
          <a:p>
            <a:pPr algn="ctr"/>
            <a:endParaRPr lang="en-US" altLang="ja-JP" sz="4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kumimoji="1" lang="en-US" altLang="ja-JP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66D6DE0-E820-A85D-2E8B-B0F3D8802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116" y="8162610"/>
            <a:ext cx="758698" cy="1617844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E6EAF5A-DC52-FBFA-348B-65B111CD67E0}"/>
              </a:ext>
            </a:extLst>
          </p:cNvPr>
          <p:cNvGrpSpPr/>
          <p:nvPr/>
        </p:nvGrpSpPr>
        <p:grpSpPr>
          <a:xfrm>
            <a:off x="103425" y="6905800"/>
            <a:ext cx="3105183" cy="1868991"/>
            <a:chOff x="103425" y="6905800"/>
            <a:chExt cx="3105183" cy="1868991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" name="吹き出し: 円形 4">
              <a:extLst>
                <a:ext uri="{FF2B5EF4-FFF2-40B4-BE49-F238E27FC236}">
                  <a16:creationId xmlns:a16="http://schemas.microsoft.com/office/drawing/2014/main" id="{D41D20F5-BFCF-1E3A-A8CD-C7BF4847C58F}"/>
                </a:ext>
              </a:extLst>
            </p:cNvPr>
            <p:cNvSpPr/>
            <p:nvPr/>
          </p:nvSpPr>
          <p:spPr>
            <a:xfrm>
              <a:off x="103425" y="6905800"/>
              <a:ext cx="3105183" cy="1868991"/>
            </a:xfrm>
            <a:prstGeom prst="wedgeEllipseCallout">
              <a:avLst>
                <a:gd name="adj1" fmla="val 43903"/>
                <a:gd name="adj2" fmla="val 46088"/>
              </a:avLst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noFill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E712FD2D-9D84-CCBA-A5D2-8241A5BE1A32}"/>
                </a:ext>
              </a:extLst>
            </p:cNvPr>
            <p:cNvSpPr txBox="1"/>
            <p:nvPr/>
          </p:nvSpPr>
          <p:spPr>
            <a:xfrm>
              <a:off x="182503" y="7287705"/>
              <a:ext cx="2865536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600" b="1" u="sng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入院中</a:t>
              </a:r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の方の参加はご遠慮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ください。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☆</a:t>
              </a:r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発熱等、症状がある場合</a:t>
              </a:r>
              <a:endPara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2">
                      <a:lumMod val="25000"/>
                    </a:schemeClr>
                  </a:solidFill>
                  <a:latin typeface="HG丸ｺﾞｼｯｸM-PRO" pitchFamily="50" charset="-128"/>
                  <a:ea typeface="HG丸ｺﾞｼｯｸM-PRO" pitchFamily="50" charset="-128"/>
                </a:rPr>
                <a:t>　には参加をご遠慮ください。</a:t>
              </a:r>
              <a:endParaRPr kumimoji="1" lang="ja-JP" altLang="en-US" sz="1600" b="1" dirty="0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B4646-EDDC-C5FF-3513-04EA149FA840}"/>
              </a:ext>
            </a:extLst>
          </p:cNvPr>
          <p:cNvSpPr txBox="1"/>
          <p:nvPr/>
        </p:nvSpPr>
        <p:spPr>
          <a:xfrm>
            <a:off x="466526" y="4174056"/>
            <a:ext cx="681396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日　時</a:t>
            </a:r>
            <a:r>
              <a:rPr kumimoji="1"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令和６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19</a:t>
            </a:r>
            <a:r>
              <a:rPr kumimoji="1"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en-US" altLang="ja-JP" sz="3200" b="1" u="sng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3200" b="1" u="sng" dirty="0">
                <a:latin typeface="HG丸ｺﾞｼｯｸM-PRO" pitchFamily="50" charset="-128"/>
                <a:ea typeface="HG丸ｺﾞｼｯｸM-PRO" pitchFamily="50" charset="-128"/>
              </a:rPr>
              <a:t>木）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　　　   　　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50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　　　　　　　　　</a:t>
            </a:r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場　所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2000" b="1" dirty="0">
                <a:latin typeface="HG丸ｺﾞｼｯｸM-PRO" pitchFamily="50" charset="-128"/>
                <a:ea typeface="HG丸ｺﾞｼｯｸM-PRO" pitchFamily="50" charset="-128"/>
              </a:rPr>
              <a:t>東広島医療センター　研修センター（大）</a:t>
            </a:r>
            <a:endParaRPr lang="en-US" altLang="ja-JP" sz="20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000" b="1" dirty="0">
                <a:solidFill>
                  <a:schemeClr val="bg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対　象</a:t>
            </a:r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76C782-83E6-B4CA-3CFD-535EB8C2DA88}"/>
              </a:ext>
            </a:extLst>
          </p:cNvPr>
          <p:cNvSpPr txBox="1"/>
          <p:nvPr/>
        </p:nvSpPr>
        <p:spPr>
          <a:xfrm>
            <a:off x="1517570" y="5359781"/>
            <a:ext cx="5550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2">
                    <a:lumMod val="2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がん患者さん、ご家族、当院に通院されていな　い方でも、興味のある方ならどなたでも参加は自由です。ぜひお気軽にご参加ください。</a:t>
            </a:r>
            <a:endParaRPr lang="en-US" altLang="ja-JP" sz="2000" b="1" dirty="0">
              <a:solidFill>
                <a:schemeClr val="bg2">
                  <a:lumMod val="2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2000" b="1" dirty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予約不要です</a:t>
            </a:r>
            <a:endParaRPr lang="en-US" altLang="ja-JP" sz="2000" b="1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FC6807-A3A1-129E-9473-A50625BEBFBA}"/>
              </a:ext>
            </a:extLst>
          </p:cNvPr>
          <p:cNvSpPr txBox="1"/>
          <p:nvPr/>
        </p:nvSpPr>
        <p:spPr>
          <a:xfrm>
            <a:off x="341655" y="94084"/>
            <a:ext cx="1697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accent3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3200" b="1" dirty="0">
                <a:solidFill>
                  <a:schemeClr val="accent3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1595948" y="-24699"/>
            <a:ext cx="5179636" cy="951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endParaRPr lang="en-US" altLang="ja-JP" sz="2200" b="1" u="sng" dirty="0">
              <a:ln w="11430"/>
              <a:solidFill>
                <a:schemeClr val="accent1">
                  <a:lumMod val="20000"/>
                  <a:lumOff val="8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4000" b="1" u="sng" dirty="0">
                <a:ln w="11430"/>
                <a:solidFill>
                  <a:schemeClr val="bg2">
                    <a:lumMod val="1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がんサロンのご案内</a:t>
            </a:r>
            <a:endParaRPr lang="en-US" altLang="ja-JP" sz="4000" b="1" u="sng" dirty="0">
              <a:ln w="11430"/>
              <a:solidFill>
                <a:schemeClr val="bg2">
                  <a:lumMod val="1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367621-0AEB-B975-6BE4-B5869AC4520D}"/>
              </a:ext>
            </a:extLst>
          </p:cNvPr>
          <p:cNvSpPr txBox="1"/>
          <p:nvPr/>
        </p:nvSpPr>
        <p:spPr>
          <a:xfrm>
            <a:off x="3688599" y="6817605"/>
            <a:ext cx="3701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飲み物をご持参</a:t>
            </a:r>
            <a:r>
              <a:rPr kumimoji="1" lang="ja-JP" altLang="en-US" sz="1400" b="1" dirty="0"/>
              <a:t>いただいて</a:t>
            </a:r>
            <a:r>
              <a:rPr kumimoji="1" lang="ja-JP" altLang="en-US" sz="1600" b="1" dirty="0"/>
              <a:t>も大丈夫</a:t>
            </a:r>
            <a:r>
              <a:rPr lang="ja-JP" altLang="en-US" sz="1600" b="1" dirty="0"/>
              <a:t>です</a:t>
            </a:r>
            <a:endParaRPr kumimoji="1" lang="ja-JP" altLang="en-US" sz="1600" b="1" dirty="0"/>
          </a:p>
        </p:txBody>
      </p:sp>
      <p:sp>
        <p:nvSpPr>
          <p:cNvPr id="7" name="AutoShape 2" descr="■">
            <a:extLst>
              <a:ext uri="{FF2B5EF4-FFF2-40B4-BE49-F238E27FC236}">
                <a16:creationId xmlns:a16="http://schemas.microsoft.com/office/drawing/2014/main" id="{4948C2F7-D0D7-BE93-A0C8-903F0037B6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27438" y="51943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134F1F4-49B1-A648-4E21-3281E527B4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107751">
            <a:off x="6233580" y="3545247"/>
            <a:ext cx="1431641" cy="143164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9D1276A-83C8-FA16-A11D-C724888FCF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4287" y="836292"/>
            <a:ext cx="3939757" cy="199762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157486-BC16-79DC-F729-296653649766}"/>
              </a:ext>
            </a:extLst>
          </p:cNvPr>
          <p:cNvSpPr txBox="1"/>
          <p:nvPr/>
        </p:nvSpPr>
        <p:spPr>
          <a:xfrm>
            <a:off x="1327398" y="3050249"/>
            <a:ext cx="625710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/>
              <a:t>講師：東広島医療センター</a:t>
            </a:r>
            <a:endParaRPr kumimoji="1" lang="en-US" altLang="ja-JP" sz="2200" b="1" dirty="0"/>
          </a:p>
          <a:p>
            <a:r>
              <a:rPr lang="ja-JP" altLang="en-US" sz="2200" b="1" dirty="0"/>
              <a:t>　　　  </a:t>
            </a:r>
            <a:r>
              <a:rPr kumimoji="1" lang="ja-JP" altLang="en-US" sz="2200" b="1" dirty="0"/>
              <a:t>化学療法認定看護師　嶋田　裕子</a:t>
            </a:r>
            <a:endParaRPr kumimoji="1" lang="en-US" altLang="ja-JP" sz="22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BD2187A-2AAB-4BF5-84C9-9F3EBF0A3C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Words>189</Words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メイリオ</vt:lpstr>
      <vt:lpstr>Arial</vt:lpstr>
      <vt:lpstr>21806_a_new_welcome_flyer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TC028374269991</vt:lpwstr>
  </property>
</Properties>
</file>