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94B"/>
    <a:srgbClr val="F88764"/>
    <a:srgbClr val="F8A764"/>
    <a:srgbClr val="F79443"/>
    <a:srgbClr val="F57E1B"/>
    <a:srgbClr val="FFFF99"/>
    <a:srgbClr val="009242"/>
    <a:srgbClr val="FF9999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468" y="72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2024/9/13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7994B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-1480" y="0"/>
            <a:ext cx="7575806" cy="106934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270467" y="-92118"/>
            <a:ext cx="7290796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東広島医療センター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u="sng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　～おしゃべりサロン～</a:t>
            </a:r>
            <a:endParaRPr lang="en-US" altLang="ja-JP" sz="2800" b="1" u="sng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6439" y="9118374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4033442" y="7287043"/>
            <a:ext cx="3257904" cy="3215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112799" y="8502374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203025" y="8558416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570592" y="9206729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81919" y="7287043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842670" y="7378330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979257" y="7332534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37018" y="3726975"/>
            <a:ext cx="6865805" cy="3233696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10" y="8295217"/>
            <a:ext cx="758698" cy="161784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574209" y="3923375"/>
            <a:ext cx="681396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令和６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11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21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約２時間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（がんの種類・男女不問です）</a:t>
            </a:r>
            <a:endParaRPr lang="en-US" altLang="ja-JP" sz="2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en-US" altLang="ja-JP" sz="18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1F10E6-E58C-1A02-24E9-883CE915925B}"/>
              </a:ext>
            </a:extLst>
          </p:cNvPr>
          <p:cNvSpPr/>
          <p:nvPr/>
        </p:nvSpPr>
        <p:spPr>
          <a:xfrm>
            <a:off x="323931" y="1334052"/>
            <a:ext cx="6943060" cy="2238626"/>
          </a:xfrm>
          <a:prstGeom prst="rect">
            <a:avLst/>
          </a:prstGeom>
          <a:solidFill>
            <a:schemeClr val="bg1"/>
          </a:solidFill>
          <a:ln w="50800"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1800" b="1" u="sng" dirty="0">
                <a:solidFill>
                  <a:schemeClr val="accent2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おしゃべりサロンとは？</a:t>
            </a:r>
            <a:endParaRPr lang="en-US" altLang="ja-JP" sz="1800" b="1" u="sng" dirty="0">
              <a:solidFill>
                <a:schemeClr val="accent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3500"/>
              </a:lnSpc>
            </a:pPr>
            <a:endParaRPr lang="en-US" altLang="ja-JP" sz="1800" b="1" dirty="0">
              <a:solidFill>
                <a:schemeClr val="accent6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chemeClr val="accent6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参加者同士で日頃の不安や心配な事を話したり、他の人の話しを聞いたりする自由なおしゃべりの時間です。参加者同士の情報交換＆交流会です。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　　　　　　　　　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あなたもぜひ参加してみませんか？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AEFAA2-D8C7-C854-B078-4F23E2CAFE3F}"/>
              </a:ext>
            </a:extLst>
          </p:cNvPr>
          <p:cNvSpPr txBox="1"/>
          <p:nvPr/>
        </p:nvSpPr>
        <p:spPr>
          <a:xfrm>
            <a:off x="1309807" y="1738569"/>
            <a:ext cx="5100361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同じ病気を体験した者同士の交流の場です。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患者さん・ご家族のみの参加も可能です。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●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がんサロンに興味のある方も参加可能です。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lang="en-US" altLang="ja-JP" sz="1200" b="1" dirty="0">
              <a:solidFill>
                <a:schemeClr val="tx2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2200" b="1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06A80-1B50-EC61-0133-7422B1CF0845}"/>
              </a:ext>
            </a:extLst>
          </p:cNvPr>
          <p:cNvSpPr txBox="1"/>
          <p:nvPr/>
        </p:nvSpPr>
        <p:spPr>
          <a:xfrm>
            <a:off x="610207" y="-24107"/>
            <a:ext cx="203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3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AB9BD-4B78-2808-0983-C604288C2349}"/>
              </a:ext>
            </a:extLst>
          </p:cNvPr>
          <p:cNvSpPr txBox="1"/>
          <p:nvPr/>
        </p:nvSpPr>
        <p:spPr>
          <a:xfrm>
            <a:off x="1602849" y="5496199"/>
            <a:ext cx="5550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がん患者さん、ご家族、当院に通院されていな　い方でも、興味のある方ならどなたでも参加は自由です。ぜひお気軽にご参加ください。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0B55C3-38C2-8BE2-FF65-49F091125426}"/>
              </a:ext>
            </a:extLst>
          </p:cNvPr>
          <p:cNvSpPr txBox="1"/>
          <p:nvPr/>
        </p:nvSpPr>
        <p:spPr>
          <a:xfrm>
            <a:off x="3780631" y="6958494"/>
            <a:ext cx="37090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</a:rPr>
              <a:t>飲み物をご持参いただいても大丈夫</a:t>
            </a:r>
            <a:r>
              <a:rPr lang="ja-JP" altLang="en-US" sz="1600" dirty="0">
                <a:solidFill>
                  <a:schemeClr val="accent2">
                    <a:lumMod val="50000"/>
                  </a:schemeClr>
                </a:solidFill>
              </a:rPr>
              <a:t>です</a:t>
            </a:r>
            <a:endParaRPr kumimoji="1" lang="ja-JP" alt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16D663-6C7C-130F-8C69-F3367C3A267B}"/>
              </a:ext>
            </a:extLst>
          </p:cNvPr>
          <p:cNvGrpSpPr/>
          <p:nvPr/>
        </p:nvGrpSpPr>
        <p:grpSpPr>
          <a:xfrm>
            <a:off x="115442" y="7206863"/>
            <a:ext cx="3019826" cy="1747968"/>
            <a:chOff x="-3844385" y="6353750"/>
            <a:chExt cx="3019826" cy="1747968"/>
          </a:xfrm>
        </p:grpSpPr>
        <p:sp>
          <p:nvSpPr>
            <p:cNvPr id="11" name="吹き出し: 円形 10">
              <a:extLst>
                <a:ext uri="{FF2B5EF4-FFF2-40B4-BE49-F238E27FC236}">
                  <a16:creationId xmlns:a16="http://schemas.microsoft.com/office/drawing/2014/main" id="{61B2971A-C2A9-C0D9-59E2-A88A1E38969D}"/>
                </a:ext>
              </a:extLst>
            </p:cNvPr>
            <p:cNvSpPr/>
            <p:nvPr/>
          </p:nvSpPr>
          <p:spPr>
            <a:xfrm>
              <a:off x="-3844385" y="6353750"/>
              <a:ext cx="3019826" cy="1747968"/>
            </a:xfrm>
            <a:prstGeom prst="wedgeEllipseCallout">
              <a:avLst>
                <a:gd name="adj1" fmla="val 43903"/>
                <a:gd name="adj2" fmla="val 46088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387E382-84C8-CCA2-4DF6-67AC2FE39C0B}"/>
                </a:ext>
              </a:extLst>
            </p:cNvPr>
            <p:cNvSpPr txBox="1"/>
            <p:nvPr/>
          </p:nvSpPr>
          <p:spPr>
            <a:xfrm>
              <a:off x="-3748489" y="6721518"/>
              <a:ext cx="2828033" cy="9498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5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500" b="1" dirty="0"/>
            </a:p>
          </p:txBody>
        </p:sp>
      </p:grpSp>
      <p:pic>
        <p:nvPicPr>
          <p:cNvPr id="1026" name="Picture 2" descr="紅葉したもみじのイラスト（枝つき）">
            <a:extLst>
              <a:ext uri="{FF2B5EF4-FFF2-40B4-BE49-F238E27FC236}">
                <a16:creationId xmlns:a16="http://schemas.microsoft.com/office/drawing/2014/main" id="{C60CBCAD-FD70-806D-E65C-86C236D6E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369" y="3065673"/>
            <a:ext cx="1470347" cy="147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松ぼっくりのイラスト">
            <a:extLst>
              <a:ext uri="{FF2B5EF4-FFF2-40B4-BE49-F238E27FC236}">
                <a16:creationId xmlns:a16="http://schemas.microsoft.com/office/drawing/2014/main" id="{4B7BBA26-DCEE-3E56-7684-3609B8CA8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3021">
            <a:off x="194319" y="6241384"/>
            <a:ext cx="1073420" cy="109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268</Words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メイリオ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